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41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F5B23B-025D-4575-9F7D-56E45A8896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16641C-0882-42E6-8C1C-D5E5293D5D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4450ED-8C60-4622-9BE9-DA198B7D02D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16772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70740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2618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16772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70740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F79117-6E05-4694-8E7F-B6E431117E2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C310D2A-813B-420F-82D3-49E480626C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7F483D-4E9B-4897-8BF6-BCA4ADA0C3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9B52A3-B87B-4BCC-8BAD-F19974955F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C12F53-E388-4487-ADE9-C201CA6D84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62D383-898A-4027-AF99-E53C89CA52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261800" y="365760"/>
            <a:ext cx="96922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32F0A8-69D5-4270-877B-A2F804D47E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F9DCE2-9A6E-43F5-B829-1F3A8E33E5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304DEE-68D2-43F7-9B03-062850AAB8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31831B-62F4-4557-AD33-C9F00560C5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AC16AB-511E-47B7-AB18-F84AF2904A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2D3571-A890-4A82-8C6A-A6820A9331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104FD5-4992-40AE-8186-8FB6092BF4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16772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7074000" y="182880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12618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16772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7074000" y="4101480"/>
            <a:ext cx="2767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93C225-C6C9-4D62-BAAA-896754CD79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A7EC97-C916-4CC0-A9BB-87459B8B08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5193D5-3D57-4C73-AC61-1F203655C5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967408-BF87-455C-BB8A-D2FBB3ED7A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61800" y="365760"/>
            <a:ext cx="96922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3BCF69-DDC1-4C62-B521-FA7A01C3CD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AFD2EC-CDE7-4CFB-8A62-4361B95AD1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666040" y="410148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BAFEC0-5031-46B8-9036-92610F68F3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66040" y="1828800"/>
            <a:ext cx="4194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261800" y="4101480"/>
            <a:ext cx="85950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2E2D45-5E0A-4E00-8D0C-C6B55E3392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de-DE" sz="7200" spc="-52" strike="noStrike">
                <a:solidFill>
                  <a:schemeClr val="dk1"/>
                </a:solidFill>
                <a:latin typeface="Century Schoolbook"/>
              </a:rPr>
              <a:t>Mastertitelformat bearbeiten</a:t>
            </a:r>
            <a:endParaRPr b="0" lang="en-US" sz="72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50" spc="-1" strike="noStrike">
                <a:solidFill>
                  <a:schemeClr val="dk1">
                    <a:lumMod val="20000"/>
                    <a:lumOff val="80000"/>
                  </a:schemeClr>
                </a:solidFill>
                <a:latin typeface="Century School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chemeClr val="dk1">
                    <a:lumMod val="20000"/>
                    <a:lumOff val="80000"/>
                  </a:schemeClr>
                </a:solidFill>
                <a:latin typeface="Century Schoolbook"/>
              </a:rPr>
              <a:t>&lt;日期/时间&gt;</a:t>
            </a:r>
            <a:endParaRPr b="0" lang="de-DE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de-DE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Times New Roman"/>
              </a:rPr>
              <a:t>&lt;页脚&gt;</a:t>
            </a:r>
            <a:endParaRPr b="0" lang="de-DE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3600" spc="-1" strike="noStrike">
                <a:solidFill>
                  <a:schemeClr val="dk1">
                    <a:lumMod val="60000"/>
                    <a:lumOff val="40000"/>
                  </a:schemeClr>
                </a:solidFill>
                <a:latin typeface="Century Schoolbook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56974FA5-8A34-4099-B919-4F86D1843E8C}" type="slidenum">
              <a:rPr b="0" lang="en-US" sz="3600" spc="-1" strike="noStrike">
                <a:solidFill>
                  <a:schemeClr val="dk1">
                    <a:lumMod val="60000"/>
                    <a:lumOff val="40000"/>
                  </a:schemeClr>
                </a:solidFill>
                <a:latin typeface="Century Schoolbook"/>
              </a:rPr>
              <a:t>&lt;编号&gt;</a:t>
            </a:fld>
            <a:endParaRPr b="0" lang="de-DE" sz="3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0" y="0"/>
            <a:ext cx="4568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1800" spc="9" strike="noStrike">
                <a:solidFill>
                  <a:schemeClr val="dk1"/>
                </a:solidFill>
                <a:latin typeface="Century Schoolbook"/>
              </a:rPr>
              <a:t>点击以编辑提纲文本格式</a:t>
            </a: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CN" sz="14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第二提纲级别</a:t>
            </a:r>
            <a:endParaRPr b="0" lang="en-US" sz="14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14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第三提纲级别</a:t>
            </a:r>
            <a:endParaRPr b="0" lang="en-US" sz="14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CN" sz="14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第四提纲级别</a:t>
            </a:r>
            <a:endParaRPr b="0" lang="en-US" sz="14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第五提纲级别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第六提纲级别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第七提纲级别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52" strike="noStrike">
                <a:solidFill>
                  <a:schemeClr val="dk1"/>
                </a:solidFill>
                <a:latin typeface="Century Schoolbook"/>
              </a:rPr>
              <a:t>Mastertitelformat bearbeiten</a:t>
            </a:r>
            <a:endParaRPr b="0" lang="en-US" sz="44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61800" y="1828800"/>
            <a:ext cx="85950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2880" indent="-182880" defTabSz="914400">
              <a:lnSpc>
                <a:spcPct val="95000"/>
              </a:lnSpc>
              <a:spcBef>
                <a:spcPts val="1400"/>
              </a:spcBef>
              <a:spcAft>
                <a:spcPts val="201"/>
              </a:spcAft>
              <a:buClr>
                <a:srgbClr val="6f6f74"/>
              </a:buClr>
              <a:buSzPct val="80000"/>
              <a:buFont typeface="Arial"/>
              <a:buChar char="•"/>
            </a:pPr>
            <a:r>
              <a:rPr b="0" lang="de-DE" sz="1800" spc="9" strike="noStrike">
                <a:solidFill>
                  <a:schemeClr val="dk1"/>
                </a:solidFill>
                <a:latin typeface="Century Schoolbook"/>
              </a:rPr>
              <a:t>Mastertextformat bearbeiten</a:t>
            </a:r>
            <a:endParaRPr b="0" lang="en-US" sz="1800" spc="9" strike="noStrike">
              <a:solidFill>
                <a:schemeClr val="dk1"/>
              </a:solidFill>
              <a:latin typeface="Century Schoolbook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de-DE" sz="16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Zweite Ebene</a:t>
            </a:r>
            <a:endParaRPr b="0" lang="en-US" sz="16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de-DE" sz="14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Dritte Ebene</a:t>
            </a:r>
            <a:endParaRPr b="0" lang="en-US" sz="14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3" marL="100584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de-DE" sz="14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Vierte Ebene</a:t>
            </a:r>
            <a:endParaRPr b="0" lang="en-US" sz="14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lvl="4" marL="128016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6f6f74"/>
              </a:buClr>
              <a:buFont typeface="Wingdings 2" charset="2"/>
              <a:buChar char=""/>
            </a:pPr>
            <a:r>
              <a:rPr b="0" lang="de-DE" sz="14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entury Schoolbook"/>
              </a:rPr>
              <a:t>Fünfte Ebene</a:t>
            </a:r>
            <a:endParaRPr b="0" lang="en-US" sz="1400" spc="-1" strike="noStrike">
              <a:solidFill>
                <a:schemeClr val="dk1">
                  <a:lumMod val="85000"/>
                  <a:lumOff val="15000"/>
                </a:schemeClr>
              </a:solidFill>
              <a:latin typeface="Century Schoolbook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050" spc="-1" strike="noStrike">
                <a:solidFill>
                  <a:schemeClr val="dk2">
                    <a:lumMod val="20000"/>
                    <a:lumOff val="80000"/>
                  </a:schemeClr>
                </a:solidFill>
                <a:latin typeface="Century School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chemeClr val="dk2">
                    <a:lumMod val="20000"/>
                    <a:lumOff val="80000"/>
                  </a:schemeClr>
                </a:solidFill>
                <a:latin typeface="Century Schoolbook"/>
              </a:rPr>
              <a:t>&lt;日期/时间&gt;</a:t>
            </a:r>
            <a:endParaRPr b="0" lang="de-DE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3600" spc="-1" strike="noStrike">
                <a:solidFill>
                  <a:schemeClr val="dk2">
                    <a:lumMod val="60000"/>
                    <a:lumOff val="40000"/>
                  </a:schemeClr>
                </a:solidFill>
                <a:latin typeface="Century Schoolbook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5140425B-3E10-4E1D-A63E-217F7D2E32E4}" type="slidenum">
              <a:rPr b="0" lang="en-US" sz="3600" spc="-1" strike="noStrike">
                <a:solidFill>
                  <a:schemeClr val="dk2">
                    <a:lumMod val="60000"/>
                    <a:lumOff val="40000"/>
                  </a:schemeClr>
                </a:solidFill>
                <a:latin typeface="Century Schoolbook"/>
              </a:rPr>
              <a:t>&lt;编号&gt;</a:t>
            </a:fld>
            <a:endParaRPr b="0" lang="de-DE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de-DE" sz="7200" spc="-52" strike="noStrike">
                <a:solidFill>
                  <a:schemeClr val="dk1"/>
                </a:solidFill>
                <a:latin typeface="Century Schoolbook"/>
              </a:rPr>
              <a:t>Data Structure and Algorithm</a:t>
            </a:r>
            <a:br>
              <a:rPr sz="7200"/>
            </a:br>
            <a:r>
              <a:rPr b="0" lang="zh-CN" sz="7200" spc="-52" strike="noStrike">
                <a:solidFill>
                  <a:schemeClr val="dk1"/>
                </a:solidFill>
                <a:latin typeface="Century Schoolbook"/>
              </a:rPr>
              <a:t>数据结构与算法</a:t>
            </a:r>
            <a:endParaRPr b="0" lang="en-US" sz="72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1261800" y="4800600"/>
            <a:ext cx="9417960" cy="169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5000"/>
              </a:lnSpc>
              <a:spcBef>
                <a:spcPts val="1400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6000" spc="9" strike="noStrike">
                <a:solidFill>
                  <a:schemeClr val="dk1">
                    <a:lumMod val="75000"/>
                  </a:schemeClr>
                </a:solidFill>
                <a:latin typeface="Century Schoolbook"/>
              </a:rPr>
              <a:t>In Python</a:t>
            </a:r>
            <a:endParaRPr b="0" lang="de-DE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hteck 4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实现无序列表：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链表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36" name="Textfeld 3"/>
          <p:cNvSpPr/>
          <p:nvPr/>
        </p:nvSpPr>
        <p:spPr>
          <a:xfrm>
            <a:off x="540360" y="1691280"/>
            <a:ext cx="463788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remove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self.head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previous = None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found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not found: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current.getData()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found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13716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previous = current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13716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current.getNext()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previous == None: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self.head = current.getNext()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previous.setNext(current.getNext())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rafik 5" descr=""/>
          <p:cNvPicPr/>
          <p:nvPr/>
        </p:nvPicPr>
        <p:blipFill>
          <a:blip r:embed="rId1"/>
          <a:stretch/>
        </p:blipFill>
        <p:spPr>
          <a:xfrm>
            <a:off x="5268960" y="1902240"/>
            <a:ext cx="5471280" cy="3181680"/>
          </a:xfrm>
          <a:prstGeom prst="rect">
            <a:avLst/>
          </a:prstGeom>
          <a:ln w="0">
            <a:noFill/>
          </a:ln>
        </p:spPr>
      </p:pic>
      <p:pic>
        <p:nvPicPr>
          <p:cNvPr id="138" name="Grafik 7" descr=""/>
          <p:cNvPicPr/>
          <p:nvPr/>
        </p:nvPicPr>
        <p:blipFill>
          <a:blip r:embed="rId2"/>
          <a:stretch/>
        </p:blipFill>
        <p:spPr>
          <a:xfrm>
            <a:off x="5268960" y="5258160"/>
            <a:ext cx="5471280" cy="1233720"/>
          </a:xfrm>
          <a:prstGeom prst="rect">
            <a:avLst/>
          </a:prstGeom>
          <a:ln w="0">
            <a:noFill/>
          </a:ln>
        </p:spPr>
      </p:pic>
      <p:sp>
        <p:nvSpPr>
          <p:cNvPr id="139" name="Textfeld 2"/>
          <p:cNvSpPr/>
          <p:nvPr/>
        </p:nvSpPr>
        <p:spPr>
          <a:xfrm>
            <a:off x="317880" y="4866480"/>
            <a:ext cx="4501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被删除的节点哪里去了？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feld 8"/>
          <p:cNvSpPr/>
          <p:nvPr/>
        </p:nvSpPr>
        <p:spPr>
          <a:xfrm>
            <a:off x="7394400" y="1754640"/>
            <a:ext cx="334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删除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17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实现有序列表 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链表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43" name="Textfeld 6"/>
          <p:cNvSpPr/>
          <p:nvPr/>
        </p:nvSpPr>
        <p:spPr>
          <a:xfrm>
            <a:off x="240120" y="1807560"/>
            <a:ext cx="11012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在有序列表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(ordered list)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中，元素的相对位置取决于它们的基本特征。它们通常以升序或者降序排列，并且我们假设元素之间能进行有意义的比较。有序列表的众多操作与无序列表的相同。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rafik 9" descr=""/>
          <p:cNvPicPr/>
          <p:nvPr/>
        </p:nvPicPr>
        <p:blipFill>
          <a:blip r:embed="rId1"/>
          <a:stretch/>
        </p:blipFill>
        <p:spPr>
          <a:xfrm>
            <a:off x="320040" y="2514240"/>
            <a:ext cx="5775480" cy="486000"/>
          </a:xfrm>
          <a:prstGeom prst="rect">
            <a:avLst/>
          </a:prstGeom>
          <a:ln w="0">
            <a:noFill/>
          </a:ln>
        </p:spPr>
      </p:pic>
      <p:sp>
        <p:nvSpPr>
          <p:cNvPr id="145" name="Textfeld 11"/>
          <p:cNvSpPr/>
          <p:nvPr/>
        </p:nvSpPr>
        <p:spPr>
          <a:xfrm>
            <a:off x="320040" y="3039120"/>
            <a:ext cx="6102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class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OrderedList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__init__(self):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self.head = None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feld 13"/>
          <p:cNvSpPr/>
          <p:nvPr/>
        </p:nvSpPr>
        <p:spPr>
          <a:xfrm>
            <a:off x="2595960" y="3081600"/>
            <a:ext cx="84927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因为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isEmpty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和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length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仅与列表中的节点数目有关，而与实际的元素值无关，所以这两个方法在有序列表中的实现与在无序列表中一样。同理，由于仍然需要找到目标元素并且通过更改链接来移除节点，因此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remove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方法的实现也一样。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rafik 15" descr=""/>
          <p:cNvPicPr/>
          <p:nvPr/>
        </p:nvPicPr>
        <p:blipFill>
          <a:blip r:embed="rId2"/>
          <a:stretch/>
        </p:blipFill>
        <p:spPr>
          <a:xfrm>
            <a:off x="5245200" y="4755600"/>
            <a:ext cx="4965120" cy="1279800"/>
          </a:xfrm>
          <a:prstGeom prst="rect">
            <a:avLst/>
          </a:prstGeom>
          <a:ln w="0">
            <a:noFill/>
          </a:ln>
        </p:spPr>
      </p:pic>
      <p:sp>
        <p:nvSpPr>
          <p:cNvPr id="148" name="Textfeld 17"/>
          <p:cNvSpPr/>
          <p:nvPr/>
        </p:nvSpPr>
        <p:spPr>
          <a:xfrm>
            <a:off x="320040" y="3999240"/>
            <a:ext cx="610200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search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self.head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found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stop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current != None and not found and not stop: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current.getData()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found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current.getData() &gt;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stop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current.getNext()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found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feld 18"/>
          <p:cNvSpPr/>
          <p:nvPr/>
        </p:nvSpPr>
        <p:spPr>
          <a:xfrm>
            <a:off x="7229880" y="4386240"/>
            <a:ext cx="343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查找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 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45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实现有序列表 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链表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152" name="Grafik 3" descr=""/>
          <p:cNvPicPr/>
          <p:nvPr/>
        </p:nvPicPr>
        <p:blipFill>
          <a:blip r:embed="rId1"/>
          <a:stretch/>
        </p:blipFill>
        <p:spPr>
          <a:xfrm>
            <a:off x="5207400" y="2161440"/>
            <a:ext cx="3990600" cy="1630440"/>
          </a:xfrm>
          <a:prstGeom prst="rect">
            <a:avLst/>
          </a:prstGeom>
          <a:ln w="0">
            <a:noFill/>
          </a:ln>
        </p:spPr>
      </p:pic>
      <p:sp>
        <p:nvSpPr>
          <p:cNvPr id="153" name="Textfeld 5"/>
          <p:cNvSpPr/>
          <p:nvPr/>
        </p:nvSpPr>
        <p:spPr>
          <a:xfrm>
            <a:off x="4926600" y="1691280"/>
            <a:ext cx="6102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向有序列表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17, 26, 54, 77, 93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中添加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31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feld 8"/>
          <p:cNvSpPr/>
          <p:nvPr/>
        </p:nvSpPr>
        <p:spPr>
          <a:xfrm>
            <a:off x="324000" y="1730160"/>
            <a:ext cx="4410360" cy="31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add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self.head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previous = None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stop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current != None and not stop: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current.getData() &gt;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stop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13716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previous = current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13716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current.getNext()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temp = Node(item)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previous == None: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temp.setNext(self.head)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self.head = temp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temp.setNext(current)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previous.setNext(temp)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feld 12"/>
          <p:cNvSpPr/>
          <p:nvPr/>
        </p:nvSpPr>
        <p:spPr>
          <a:xfrm>
            <a:off x="4852080" y="3982320"/>
            <a:ext cx="6102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和无序列表一样，由于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current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无法提供对待修改节点的访问，因此使用额外的引用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previous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是十分必要的。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一旦创建了新节点，唯一的问题就是它会被添加到链表的开头还是中间某个位置。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previous== None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可以提供答案。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feld 14"/>
          <p:cNvSpPr/>
          <p:nvPr/>
        </p:nvSpPr>
        <p:spPr>
          <a:xfrm>
            <a:off x="4852080" y="5373360"/>
            <a:ext cx="5588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如果向该列表中再插入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93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呢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算法时间复杂度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59" name="Textfeld 5"/>
          <p:cNvSpPr/>
          <p:nvPr/>
        </p:nvSpPr>
        <p:spPr>
          <a:xfrm>
            <a:off x="346320" y="4134960"/>
            <a:ext cx="1060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大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不关注算法所用的时间，只关注其所用的步数。大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表示法指出了最糟情况下的运行时间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feld 4"/>
          <p:cNvSpPr/>
          <p:nvPr/>
        </p:nvSpPr>
        <p:spPr>
          <a:xfrm>
            <a:off x="346320" y="1711440"/>
            <a:ext cx="102643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语句总的执行次数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T(n)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是关于</a:t>
            </a: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问题规模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(size of the problem) </a:t>
            </a:r>
            <a:r>
              <a:rPr b="1" lang="en-US" sz="1800" spc="-1" strike="noStrike">
                <a:solidFill>
                  <a:schemeClr val="dk1"/>
                </a:solidFill>
                <a:latin typeface="Century Schoolbook"/>
              </a:rPr>
              <a:t>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的函数。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算法分析即分析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T(n)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随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的变化情况并确定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T(n)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</a:t>
            </a: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数量级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(order of magnitude)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算法的时间复杂度，也就是算法的时间量度，记作：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T(n)=O(f(n))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。它表示随问题规模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的增大，算法执行时间的增长率和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f(n)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的增长率相同，称作算法的渐近时间复杂度，简称为时间复杂度。其中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f(n)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是问题规模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的某个函数。</a:t>
            </a:r>
            <a:r>
              <a:rPr b="0" lang="de-DE" sz="1800" spc="-1" strike="noStrike">
                <a:solidFill>
                  <a:schemeClr val="dk1"/>
                </a:solidFill>
                <a:latin typeface="Wingdings"/>
              </a:rPr>
              <a:t>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 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Big-O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大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表示法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feld 8"/>
          <p:cNvSpPr/>
          <p:nvPr/>
        </p:nvSpPr>
        <p:spPr>
          <a:xfrm>
            <a:off x="346320" y="3709080"/>
            <a:ext cx="867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一般情况下，随着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的增大，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T(n)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增长最慢的算法为最优算法。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feld 3"/>
          <p:cNvSpPr/>
          <p:nvPr/>
        </p:nvSpPr>
        <p:spPr>
          <a:xfrm>
            <a:off x="346320" y="5112000"/>
            <a:ext cx="610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分析算法的复杂度，关键就是要分析循环结构的运行情况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rafik 11" descr=""/>
          <p:cNvPicPr/>
          <p:nvPr/>
        </p:nvPicPr>
        <p:blipFill>
          <a:blip r:embed="rId1"/>
          <a:stretch/>
        </p:blipFill>
        <p:spPr>
          <a:xfrm>
            <a:off x="396720" y="4622760"/>
            <a:ext cx="1896480" cy="276120"/>
          </a:xfrm>
          <a:prstGeom prst="rect">
            <a:avLst/>
          </a:prstGeom>
          <a:ln w="0">
            <a:noFill/>
          </a:ln>
        </p:spPr>
      </p:pic>
      <p:pic>
        <p:nvPicPr>
          <p:cNvPr id="164" name="Grafik 13" descr=""/>
          <p:cNvPicPr/>
          <p:nvPr/>
        </p:nvPicPr>
        <p:blipFill>
          <a:blip r:embed="rId2"/>
          <a:stretch/>
        </p:blipFill>
        <p:spPr>
          <a:xfrm>
            <a:off x="2771640" y="4637160"/>
            <a:ext cx="762120" cy="247320"/>
          </a:xfrm>
          <a:prstGeom prst="rect">
            <a:avLst/>
          </a:prstGeom>
          <a:ln w="0">
            <a:noFill/>
          </a:ln>
        </p:spPr>
      </p:pic>
      <p:pic>
        <p:nvPicPr>
          <p:cNvPr id="165" name="Grafik 15" descr=""/>
          <p:cNvPicPr/>
          <p:nvPr/>
        </p:nvPicPr>
        <p:blipFill>
          <a:blip r:embed="rId3"/>
          <a:stretch/>
        </p:blipFill>
        <p:spPr>
          <a:xfrm>
            <a:off x="3849120" y="4618080"/>
            <a:ext cx="514440" cy="2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推导大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O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阶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68" name="Textfeld 3"/>
          <p:cNvSpPr/>
          <p:nvPr/>
        </p:nvSpPr>
        <p:spPr>
          <a:xfrm>
            <a:off x="272160" y="1933560"/>
            <a:ext cx="61030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分析算法的复杂度，关键就是要分析循环结构的运行情况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.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常数阶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线性阶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对数阶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平方阶 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O(n</a:t>
            </a:r>
            <a:r>
              <a:rPr b="0" lang="de-DE" sz="1800" spc="-1" strike="noStrike" baseline="30000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),O(m*n)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Grafik 6" descr=""/>
          <p:cNvPicPr/>
          <p:nvPr/>
        </p:nvPicPr>
        <p:blipFill>
          <a:blip r:embed="rId1"/>
          <a:stretch/>
        </p:blipFill>
        <p:spPr>
          <a:xfrm>
            <a:off x="3448800" y="3398400"/>
            <a:ext cx="3516480" cy="1250640"/>
          </a:xfrm>
          <a:prstGeom prst="rect">
            <a:avLst/>
          </a:prstGeom>
          <a:ln w="0">
            <a:noFill/>
          </a:ln>
        </p:spPr>
      </p:pic>
      <p:pic>
        <p:nvPicPr>
          <p:cNvPr id="170" name="Grafik 9" descr=""/>
          <p:cNvPicPr/>
          <p:nvPr/>
        </p:nvPicPr>
        <p:blipFill>
          <a:blip r:embed="rId2"/>
          <a:stretch/>
        </p:blipFill>
        <p:spPr>
          <a:xfrm>
            <a:off x="44640" y="3398400"/>
            <a:ext cx="3359520" cy="2627280"/>
          </a:xfrm>
          <a:prstGeom prst="rect">
            <a:avLst/>
          </a:prstGeom>
          <a:ln w="0">
            <a:noFill/>
          </a:ln>
        </p:spPr>
      </p:pic>
      <p:pic>
        <p:nvPicPr>
          <p:cNvPr id="171" name="Grafik 12" descr=""/>
          <p:cNvPicPr/>
          <p:nvPr/>
        </p:nvPicPr>
        <p:blipFill>
          <a:blip r:embed="rId3"/>
          <a:stretch/>
        </p:blipFill>
        <p:spPr>
          <a:xfrm>
            <a:off x="3448800" y="4712400"/>
            <a:ext cx="3516480" cy="1571040"/>
          </a:xfrm>
          <a:prstGeom prst="rect">
            <a:avLst/>
          </a:prstGeom>
          <a:ln w="0">
            <a:noFill/>
          </a:ln>
        </p:spPr>
      </p:pic>
      <p:pic>
        <p:nvPicPr>
          <p:cNvPr id="172" name="Grafik 14" descr=""/>
          <p:cNvPicPr/>
          <p:nvPr/>
        </p:nvPicPr>
        <p:blipFill>
          <a:blip r:embed="rId4"/>
          <a:stretch/>
        </p:blipFill>
        <p:spPr>
          <a:xfrm>
            <a:off x="7314840" y="3107160"/>
            <a:ext cx="3030840" cy="1503720"/>
          </a:xfrm>
          <a:prstGeom prst="rect">
            <a:avLst/>
          </a:prstGeom>
          <a:ln w="0">
            <a:noFill/>
          </a:ln>
        </p:spPr>
      </p:pic>
      <p:pic>
        <p:nvPicPr>
          <p:cNvPr id="173" name="Grafik 16" descr=""/>
          <p:cNvPicPr/>
          <p:nvPr/>
        </p:nvPicPr>
        <p:blipFill>
          <a:blip r:embed="rId5"/>
          <a:stretch/>
        </p:blipFill>
        <p:spPr>
          <a:xfrm>
            <a:off x="7314840" y="4682160"/>
            <a:ext cx="2788560" cy="169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算法空间复杂度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76" name="Textfeld 5"/>
          <p:cNvSpPr/>
          <p:nvPr/>
        </p:nvSpPr>
        <p:spPr>
          <a:xfrm>
            <a:off x="506160" y="1864440"/>
            <a:ext cx="106084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用空间来换取时间，比如说，要判断某某年是不是闰年，你可能会花一点心思写了一个算法，而且由于是一个算法，也就意味着，每次给一个年份，都是要通过计算得到是否是闰年的结果。还有另一个办法就是，事先建立一个有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2050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个元素的数组（年数略比现实多一点），然后把所有的年份按下标的数字对应，如果是闰年，此数组项的值就是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，如果不是值为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0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。这样，所谓的判断某一年是否是闰年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,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就变成了查找这个数组的某一项的值是多少的问题。此时，我们的运算是最小化了，但是硬盘上或者内存中需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要存储这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2050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个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0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和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若算法执行时所需的辅助空间相对于输入数据量而言是个常数，则称此算法为原地工作，空间复杂度为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O(1)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Python 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数据结构的性能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179" name="Grafik 3" descr=""/>
          <p:cNvPicPr/>
          <p:nvPr/>
        </p:nvPicPr>
        <p:blipFill>
          <a:blip r:embed="rId1"/>
          <a:stretch/>
        </p:blipFill>
        <p:spPr>
          <a:xfrm>
            <a:off x="96480" y="1787760"/>
            <a:ext cx="6205320" cy="3754800"/>
          </a:xfrm>
          <a:prstGeom prst="rect">
            <a:avLst/>
          </a:prstGeom>
          <a:ln w="0">
            <a:noFill/>
          </a:ln>
        </p:spPr>
      </p:pic>
      <p:pic>
        <p:nvPicPr>
          <p:cNvPr id="180" name="Grafik 6" descr=""/>
          <p:cNvPicPr/>
          <p:nvPr/>
        </p:nvPicPr>
        <p:blipFill>
          <a:blip r:embed="rId2"/>
          <a:stretch/>
        </p:blipFill>
        <p:spPr>
          <a:xfrm>
            <a:off x="5177520" y="1793520"/>
            <a:ext cx="6035040" cy="178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栈（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stack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LIFO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83" name="Textfeld 4"/>
          <p:cNvSpPr/>
          <p:nvPr/>
        </p:nvSpPr>
        <p:spPr>
          <a:xfrm>
            <a:off x="449280" y="1747080"/>
            <a:ext cx="10778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栈有时也被称作“下推栈”。它是有序集合，添加操作和移除操作总发生在同一端，即“顶端”，另一端则被称为“底端”。栈中的元素离底端越近，代表其在栈中的时间越长，因此栈的底端具有非常重要的意义。最新添加的元素将被最先移除。这种排序原则被称作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LIFO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（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last-in first-out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），即后进先出。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rafik 7" descr=""/>
          <p:cNvPicPr/>
          <p:nvPr/>
        </p:nvPicPr>
        <p:blipFill>
          <a:blip r:embed="rId1"/>
          <a:stretch/>
        </p:blipFill>
        <p:spPr>
          <a:xfrm>
            <a:off x="6724800" y="3053160"/>
            <a:ext cx="4559400" cy="1759680"/>
          </a:xfrm>
          <a:prstGeom prst="rect">
            <a:avLst/>
          </a:prstGeom>
          <a:ln w="0">
            <a:noFill/>
          </a:ln>
        </p:spPr>
      </p:pic>
      <p:sp>
        <p:nvSpPr>
          <p:cNvPr id="185" name="Textfeld 9"/>
          <p:cNvSpPr/>
          <p:nvPr/>
        </p:nvSpPr>
        <p:spPr>
          <a:xfrm>
            <a:off x="292320" y="2822400"/>
            <a:ext cx="643608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ADT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栈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(stack)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同线性表。元素具有相同的类型，相邻元素具有前驱和后继关系。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Operation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Stack()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创建一个空栈。它不需要参数，且会返回一个空栈。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push(item)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将一个元素添加到栈的顶端。它需要一个参数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，且无返回值。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pop()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将栈顶端的元素移除。它不需要参数，但会返回顶端的元素，并且修改栈的内容。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peek()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返回栈顶端的元素，但是并不移除该元素。它不需要参数，也不会修改栈的内容。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isEmpty()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检查栈是否为空。它不需要参数，且会返回一个布尔值。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size()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返回栈中元素的数目。它不需要参数，且会返回一个整数。 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endADT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栈（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stack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python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列表实现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88" name="Textfeld 4"/>
          <p:cNvSpPr/>
          <p:nvPr/>
        </p:nvSpPr>
        <p:spPr>
          <a:xfrm>
            <a:off x="602280" y="4193640"/>
            <a:ext cx="4129920" cy="22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class Stack: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__init__(self):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self.items = []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isEmpty(self):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self.items == []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push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(self, item):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self.items.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append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(item)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pop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self.items.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pop()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peek(self):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self.items[len(self.items)-1]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size(self):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len(self.items)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feld 5"/>
          <p:cNvSpPr/>
          <p:nvPr/>
        </p:nvSpPr>
        <p:spPr>
          <a:xfrm>
            <a:off x="676440" y="1754640"/>
            <a:ext cx="3734640" cy="22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class Stack: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__init__(self):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self.items = []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isEmpty(self):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self.items == []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push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(self, item):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self.items.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insert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(0, item)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pop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self.items.</a:t>
            </a:r>
            <a:r>
              <a:rPr b="1" lang="en-US" sz="1100" spc="-1" strike="noStrike">
                <a:solidFill>
                  <a:schemeClr val="dk1"/>
                </a:solidFill>
                <a:latin typeface="Consolas"/>
              </a:rPr>
              <a:t>pop(0)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peek(self):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self.items[0]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	</a:t>
            </a: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def size(self):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chemeClr val="dk1"/>
                </a:solidFill>
                <a:latin typeface="Consolas"/>
              </a:rPr>
              <a:t>return len(self.items)</a:t>
            </a:r>
            <a:endParaRPr b="0" lang="de-DE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feld 6"/>
          <p:cNvSpPr/>
          <p:nvPr/>
        </p:nvSpPr>
        <p:spPr>
          <a:xfrm>
            <a:off x="6318360" y="2491920"/>
            <a:ext cx="3142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O(n)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feld 7"/>
          <p:cNvSpPr/>
          <p:nvPr/>
        </p:nvSpPr>
        <p:spPr>
          <a:xfrm>
            <a:off x="6273000" y="5155560"/>
            <a:ext cx="3142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O(1)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feld 8"/>
          <p:cNvSpPr/>
          <p:nvPr/>
        </p:nvSpPr>
        <p:spPr>
          <a:xfrm>
            <a:off x="5706720" y="1845720"/>
            <a:ext cx="4365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方法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将列表的头部作为栈的顶端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Wingdings"/>
              </a:rPr>
              <a:t>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[2, 6, 9, 11, 29</a:t>
            </a:r>
            <a:r>
              <a:rPr b="1" lang="de-DE" sz="1800" spc="-1" strike="noStrike">
                <a:solidFill>
                  <a:schemeClr val="dk1"/>
                </a:solidFill>
                <a:latin typeface="Century Schoolbook"/>
              </a:rPr>
              <a:t>]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feld 9"/>
          <p:cNvSpPr/>
          <p:nvPr/>
        </p:nvSpPr>
        <p:spPr>
          <a:xfrm>
            <a:off x="5706720" y="4120920"/>
            <a:ext cx="4365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方法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列表的尾部是栈的顶端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de-DE" sz="1800" spc="-1" strike="noStrike">
                <a:solidFill>
                  <a:schemeClr val="dk1"/>
                </a:solidFill>
                <a:latin typeface="Century Schoolbook"/>
              </a:rPr>
              <a:t>[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2, 6, 9, 11, 29] </a:t>
            </a:r>
            <a:r>
              <a:rPr b="0" lang="de-DE" sz="1800" spc="-1" strike="noStrike">
                <a:solidFill>
                  <a:schemeClr val="dk1"/>
                </a:solidFill>
                <a:latin typeface="Wingdings"/>
              </a:rPr>
              <a:t>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栈（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stack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python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列表实现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96" name="Textfeld 18"/>
          <p:cNvSpPr/>
          <p:nvPr/>
        </p:nvSpPr>
        <p:spPr>
          <a:xfrm>
            <a:off x="346320" y="1815120"/>
            <a:ext cx="610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应用例子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-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将十进制数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233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转换成二进制数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rafik 20" descr=""/>
          <p:cNvPicPr/>
          <p:nvPr/>
        </p:nvPicPr>
        <p:blipFill>
          <a:blip r:embed="rId1"/>
          <a:stretch/>
        </p:blipFill>
        <p:spPr>
          <a:xfrm>
            <a:off x="5257080" y="2138400"/>
            <a:ext cx="5870880" cy="2535120"/>
          </a:xfrm>
          <a:prstGeom prst="rect">
            <a:avLst/>
          </a:prstGeom>
          <a:ln w="0">
            <a:noFill/>
          </a:ln>
        </p:spPr>
      </p:pic>
      <p:sp>
        <p:nvSpPr>
          <p:cNvPr id="198" name="Textfeld 22"/>
          <p:cNvSpPr/>
          <p:nvPr/>
        </p:nvSpPr>
        <p:spPr>
          <a:xfrm>
            <a:off x="651240" y="2411640"/>
            <a:ext cx="42346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divideBy2(decNumber):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remstack = Stack()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decNumber &gt; 0: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rem = decNumber % 2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remstack.push(rem)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decNumber = decNumber // 2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binString = ""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not remstack.isEmpty():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binString = binString + str(remstack.pop())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binString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feld 3"/>
          <p:cNvSpPr/>
          <p:nvPr/>
        </p:nvSpPr>
        <p:spPr>
          <a:xfrm>
            <a:off x="770400" y="5226840"/>
            <a:ext cx="383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pc="-52" strike="noStrike">
                <a:solidFill>
                  <a:schemeClr val="dk1"/>
                </a:solidFill>
                <a:latin typeface="Century Schoolbook"/>
              </a:rPr>
              <a:t>程序 </a:t>
            </a:r>
            <a:r>
              <a:rPr b="0" lang="en-US" sz="4400" spc="-52" strike="noStrike">
                <a:solidFill>
                  <a:schemeClr val="dk1"/>
                </a:solidFill>
                <a:latin typeface="Century Schoolbook"/>
              </a:rPr>
              <a:t>= </a:t>
            </a:r>
            <a:r>
              <a:rPr b="0" lang="zh-CN" sz="4400" spc="-52" strike="noStrike">
                <a:solidFill>
                  <a:schemeClr val="dk1"/>
                </a:solidFill>
                <a:latin typeface="Century Schoolbook"/>
              </a:rPr>
              <a:t>算法 </a:t>
            </a:r>
            <a:r>
              <a:rPr b="0" lang="en-US" sz="4400" spc="-52" strike="noStrike">
                <a:solidFill>
                  <a:schemeClr val="dk1"/>
                </a:solidFill>
                <a:latin typeface="Century Schoolbook"/>
              </a:rPr>
              <a:t>+ </a:t>
            </a:r>
            <a:r>
              <a:rPr b="0" lang="zh-CN" sz="4400" spc="-52" strike="noStrike">
                <a:solidFill>
                  <a:schemeClr val="dk1"/>
                </a:solidFill>
                <a:latin typeface="Century Schoolbook"/>
              </a:rPr>
              <a:t>数据结构 </a:t>
            </a:r>
            <a:br>
              <a:rPr sz="4400"/>
            </a:br>
            <a:r>
              <a:rPr b="0" lang="de-DE" sz="4400" spc="-52" strike="noStrike">
                <a:solidFill>
                  <a:schemeClr val="dk1"/>
                </a:solidFill>
                <a:latin typeface="Century Schoolbook"/>
              </a:rPr>
              <a:t>(</a:t>
            </a:r>
            <a:r>
              <a:rPr b="0" lang="en-US" sz="4400" spc="-52" strike="noStrike">
                <a:solidFill>
                  <a:schemeClr val="dk1"/>
                </a:solidFill>
                <a:latin typeface="Century Schoolbook"/>
              </a:rPr>
              <a:t>Donald Knuth )</a:t>
            </a:r>
            <a:endParaRPr b="0" lang="en-US" sz="44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89" name="Textfeld 5"/>
          <p:cNvSpPr/>
          <p:nvPr/>
        </p:nvSpPr>
        <p:spPr>
          <a:xfrm>
            <a:off x="506160" y="1864440"/>
            <a:ext cx="106084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数据元素：是组成数据的、有一定意义的基本单位，在计算机中通常作为整体处理。也被称为记录。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数据项：一个数据元素可以由若干个数据项组成。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数据结构：是相互之间存在一种或多种特定关系的数据元素的集合。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逻辑结构：是指数据对象中数据元素之间的相互关系。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物理结构：是指数据的逻辑结构在计算机中的存储形式。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队列（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Queue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FIFO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202" name="Grafik 3" descr=""/>
          <p:cNvPicPr/>
          <p:nvPr/>
        </p:nvPicPr>
        <p:blipFill>
          <a:blip r:embed="rId1"/>
          <a:stretch/>
        </p:blipFill>
        <p:spPr>
          <a:xfrm>
            <a:off x="6825600" y="1803600"/>
            <a:ext cx="4026960" cy="1004400"/>
          </a:xfrm>
          <a:prstGeom prst="rect">
            <a:avLst/>
          </a:prstGeom>
          <a:ln w="0">
            <a:noFill/>
          </a:ln>
        </p:spPr>
      </p:pic>
      <p:sp>
        <p:nvSpPr>
          <p:cNvPr id="203" name="Textfeld 5"/>
          <p:cNvSpPr/>
          <p:nvPr/>
        </p:nvSpPr>
        <p:spPr>
          <a:xfrm>
            <a:off x="275760" y="3025080"/>
            <a:ext cx="836316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ADT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队列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(Queue)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同线性表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，相邻元素具有前驱和后继关系。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Operation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Queue()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创建一个空队列。它不需要参数，且会返回一个空队列。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enqueue(item)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在队列的尾部添加一个元素。它需要一个元素作为参数，不返回任何值。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dequeue()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从队列的头部移除一个元素。它不需要参数，且会返回一个元素，并修改队列的内容。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isEmpty()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检查队列是否为空。它不需要参数，且会返回一个布尔值。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size()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返回队列中元素的数目。它不需要参数，且会返回一个整数。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endADT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feld 6"/>
          <p:cNvSpPr/>
          <p:nvPr/>
        </p:nvSpPr>
        <p:spPr>
          <a:xfrm>
            <a:off x="503640" y="1803600"/>
            <a:ext cx="6105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队列是一种先进先出（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First In First Out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）的线性表，简称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FIFO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。添加操作发生在“尾部”，移除操作则发生在“头部”。新元素从尾部进入队列，然后一直向前移动到头部，直到成为下一个被移除的元素。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队列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Queue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）的实现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207" name="Grafik 3" descr=""/>
          <p:cNvPicPr/>
          <p:nvPr/>
        </p:nvPicPr>
        <p:blipFill>
          <a:blip r:embed="rId1"/>
          <a:stretch/>
        </p:blipFill>
        <p:spPr>
          <a:xfrm>
            <a:off x="6825600" y="1803600"/>
            <a:ext cx="4026960" cy="1004400"/>
          </a:xfrm>
          <a:prstGeom prst="rect">
            <a:avLst/>
          </a:prstGeom>
          <a:ln w="0">
            <a:noFill/>
          </a:ln>
        </p:spPr>
      </p:pic>
      <p:sp>
        <p:nvSpPr>
          <p:cNvPr id="208" name="Textfeld 5"/>
          <p:cNvSpPr/>
          <p:nvPr/>
        </p:nvSpPr>
        <p:spPr>
          <a:xfrm>
            <a:off x="762480" y="1993320"/>
            <a:ext cx="329256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class Queue: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__init__(self):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self.items = []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isEmpty(self):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self.items == []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enqueue(self,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self.items.insert(0, 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dequeue(self):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self.items.pop()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size(self):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len(self.items)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feld 4"/>
          <p:cNvSpPr/>
          <p:nvPr/>
        </p:nvSpPr>
        <p:spPr>
          <a:xfrm>
            <a:off x="770400" y="5226840"/>
            <a:ext cx="383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队列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Queue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）应用的例子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12" name="Textfeld 5"/>
          <p:cNvSpPr/>
          <p:nvPr/>
        </p:nvSpPr>
        <p:spPr>
          <a:xfrm>
            <a:off x="475200" y="2298240"/>
            <a:ext cx="51674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hotPotato(namelist, num):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simqueue = Queue()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name in namelist: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simqueue.enqueue(name)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simqueue.size() &gt; 1: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i in range(num):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simqueue.enqueue(simqueue.dequeue())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simqueue.dequeue()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simqueue.dequeue()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rafik 4" descr=""/>
          <p:cNvPicPr/>
          <p:nvPr/>
        </p:nvPicPr>
        <p:blipFill>
          <a:blip r:embed="rId1"/>
          <a:stretch/>
        </p:blipFill>
        <p:spPr>
          <a:xfrm>
            <a:off x="6988680" y="1754640"/>
            <a:ext cx="2896920" cy="2500200"/>
          </a:xfrm>
          <a:prstGeom prst="rect">
            <a:avLst/>
          </a:prstGeom>
          <a:ln w="0">
            <a:noFill/>
          </a:ln>
        </p:spPr>
      </p:pic>
      <p:pic>
        <p:nvPicPr>
          <p:cNvPr id="214" name="Grafik 7" descr=""/>
          <p:cNvPicPr/>
          <p:nvPr/>
        </p:nvPicPr>
        <p:blipFill>
          <a:blip r:embed="rId2"/>
          <a:stretch/>
        </p:blipFill>
        <p:spPr>
          <a:xfrm>
            <a:off x="6355440" y="4410000"/>
            <a:ext cx="4598640" cy="2081880"/>
          </a:xfrm>
          <a:prstGeom prst="rect">
            <a:avLst/>
          </a:prstGeom>
          <a:ln w="0">
            <a:noFill/>
          </a:ln>
        </p:spPr>
      </p:pic>
      <p:sp>
        <p:nvSpPr>
          <p:cNvPr id="215" name="Textfeld 3"/>
          <p:cNvSpPr/>
          <p:nvPr/>
        </p:nvSpPr>
        <p:spPr>
          <a:xfrm>
            <a:off x="770400" y="5226840"/>
            <a:ext cx="383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双端队列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（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eque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218" name="Grafik 8" descr=""/>
          <p:cNvPicPr/>
          <p:nvPr/>
        </p:nvPicPr>
        <p:blipFill>
          <a:blip r:embed="rId1"/>
          <a:stretch/>
        </p:blipFill>
        <p:spPr>
          <a:xfrm>
            <a:off x="6001200" y="2084760"/>
            <a:ext cx="5284440" cy="1176840"/>
          </a:xfrm>
          <a:prstGeom prst="rect">
            <a:avLst/>
          </a:prstGeom>
          <a:ln w="0">
            <a:noFill/>
          </a:ln>
        </p:spPr>
      </p:pic>
      <p:sp>
        <p:nvSpPr>
          <p:cNvPr id="219" name="Textfeld 10"/>
          <p:cNvSpPr/>
          <p:nvPr/>
        </p:nvSpPr>
        <p:spPr>
          <a:xfrm>
            <a:off x="252360" y="2021760"/>
            <a:ext cx="483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某种意义上，双端队列是栈和队列的结合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feld 11"/>
          <p:cNvSpPr/>
          <p:nvPr/>
        </p:nvSpPr>
        <p:spPr>
          <a:xfrm>
            <a:off x="197280" y="2657880"/>
            <a:ext cx="97578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ADT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双端队列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(Deque)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同队列，相邻元素具有前驱和后继关系。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Operation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Deque()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创建一个空的双端队列。它不需要参数，且会返回一个空的双端队列。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addFront(item)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将一个元素添加到双端队列的前端。它接受一个元素作为参数，没有返回值。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addRear(item)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将一个元素添加到双端队列的后端。它接受一个元素作为参数，没有返回值。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removeFront()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从双端队列的前端移除一个元素。它不需要参数，且会返回一个元素，并修改双端队列的内容。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removeRear()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从双端队列的后端移除一个元素。它不需要参数，且会返回一个元素，并修改双端队列的内容。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isEmpty()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检查双端队列是否为空。它不需要参数，且会返回一个布尔值。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size()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返回双端队列中元素的数目。它不需要参数，且会返回一个整数。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endADT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双端队列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（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eque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）的实现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+ 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应用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23" name="Textfeld 4"/>
          <p:cNvSpPr/>
          <p:nvPr/>
        </p:nvSpPr>
        <p:spPr>
          <a:xfrm>
            <a:off x="157680" y="191556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假设双端队列的后端是列表的位置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0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feld 6"/>
          <p:cNvSpPr/>
          <p:nvPr/>
        </p:nvSpPr>
        <p:spPr>
          <a:xfrm>
            <a:off x="318240" y="2388240"/>
            <a:ext cx="352836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class Deque: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__init__(self):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self.items = []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isEmpty(self):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self.items == []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addFront(self,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self.items.append(item)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addRear(self,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self.items.insert(0, 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removeFront(self):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self.items.pop()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removeRear(self):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self.items.pop(0)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size(self):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len(self.items)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feld 7"/>
          <p:cNvSpPr/>
          <p:nvPr/>
        </p:nvSpPr>
        <p:spPr>
          <a:xfrm>
            <a:off x="770400" y="5226840"/>
            <a:ext cx="7302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?)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?)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feld 9"/>
          <p:cNvSpPr/>
          <p:nvPr/>
        </p:nvSpPr>
        <p:spPr>
          <a:xfrm>
            <a:off x="5180400" y="1775520"/>
            <a:ext cx="6105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回文检测器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回文是指从前往后读和从后往前读都一样的字符串，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例如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radar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、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toot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，以及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madam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Grafik 11" descr=""/>
          <p:cNvPicPr/>
          <p:nvPr/>
        </p:nvPicPr>
        <p:blipFill>
          <a:blip r:embed="rId1"/>
          <a:stretch/>
        </p:blipFill>
        <p:spPr>
          <a:xfrm>
            <a:off x="7626960" y="2847240"/>
            <a:ext cx="3669480" cy="2623680"/>
          </a:xfrm>
          <a:prstGeom prst="rect">
            <a:avLst/>
          </a:prstGeom>
          <a:ln w="0">
            <a:noFill/>
          </a:ln>
        </p:spPr>
      </p:pic>
      <p:sp>
        <p:nvSpPr>
          <p:cNvPr id="228" name="Textfeld 13"/>
          <p:cNvSpPr/>
          <p:nvPr/>
        </p:nvSpPr>
        <p:spPr>
          <a:xfrm>
            <a:off x="4453560" y="2999880"/>
            <a:ext cx="400212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palchecker(aString):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chardeque = Deque()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for ch in aString: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chardeque.addRear(ch)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stillEqual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chardeque.size() &gt; 1 and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stillEqual: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first = chardeque.removeFront()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last = chardeque.removeRear()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first != last: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stillEqual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stillEqual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递归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(Recursion)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31" name="Textfeld 7"/>
          <p:cNvSpPr/>
          <p:nvPr/>
        </p:nvSpPr>
        <p:spPr>
          <a:xfrm>
            <a:off x="642600" y="4563360"/>
            <a:ext cx="7302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feld 5"/>
          <p:cNvSpPr/>
          <p:nvPr/>
        </p:nvSpPr>
        <p:spPr>
          <a:xfrm>
            <a:off x="210240" y="1815480"/>
            <a:ext cx="10634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递归是解决问题的一种方法，它将问题不断地分成更小的子问题，直到子问题可以用普通的方法解决。通常情况下，递归会使用一个不停调用自己的函数。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feld 14"/>
          <p:cNvSpPr/>
          <p:nvPr/>
        </p:nvSpPr>
        <p:spPr>
          <a:xfrm>
            <a:off x="208800" y="244656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例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1: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计算数字列表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[1, 3, 5, 7, 9]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的和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feld 16"/>
          <p:cNvSpPr/>
          <p:nvPr/>
        </p:nvSpPr>
        <p:spPr>
          <a:xfrm>
            <a:off x="165600" y="3422520"/>
            <a:ext cx="2927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listsum(numList):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theSum = 0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for i in numList: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theSum = theSum + i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theSum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feld 18"/>
          <p:cNvSpPr/>
          <p:nvPr/>
        </p:nvSpPr>
        <p:spPr>
          <a:xfrm>
            <a:off x="3073680" y="3440520"/>
            <a:ext cx="44427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listsum(numList):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len(numList) == 1: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numList [0]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numList[0] + listsum(numList[1:])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feld 20"/>
          <p:cNvSpPr/>
          <p:nvPr/>
        </p:nvSpPr>
        <p:spPr>
          <a:xfrm>
            <a:off x="165600" y="307728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循环求和函数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feld 22"/>
          <p:cNvSpPr/>
          <p:nvPr/>
        </p:nvSpPr>
        <p:spPr>
          <a:xfrm>
            <a:off x="3029760" y="307116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递归求和函数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rafik 24" descr=""/>
          <p:cNvPicPr/>
          <p:nvPr/>
        </p:nvPicPr>
        <p:blipFill>
          <a:blip r:embed="rId1"/>
          <a:stretch/>
        </p:blipFill>
        <p:spPr>
          <a:xfrm>
            <a:off x="7355880" y="2557080"/>
            <a:ext cx="3200400" cy="3368880"/>
          </a:xfrm>
          <a:prstGeom prst="rect">
            <a:avLst/>
          </a:prstGeom>
          <a:ln w="0">
            <a:noFill/>
          </a:ln>
        </p:spPr>
      </p:pic>
      <p:sp>
        <p:nvSpPr>
          <p:cNvPr id="239" name="Textfeld 26"/>
          <p:cNvSpPr/>
          <p:nvPr/>
        </p:nvSpPr>
        <p:spPr>
          <a:xfrm>
            <a:off x="1410840" y="5486760"/>
            <a:ext cx="6105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(1)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递归算法必须有基本情况；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(2)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递归算法必须改变其状态并向基本情况靠近；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(3)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递归算法必须递归地调用自己。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递归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(Recursion)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42" name="Textfeld 14"/>
          <p:cNvSpPr/>
          <p:nvPr/>
        </p:nvSpPr>
        <p:spPr>
          <a:xfrm>
            <a:off x="103320" y="1851840"/>
            <a:ext cx="761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例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2: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将整数转换成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~16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任意进制的字符串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,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比如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10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转换成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进制字符串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feld 18"/>
          <p:cNvSpPr/>
          <p:nvPr/>
        </p:nvSpPr>
        <p:spPr>
          <a:xfrm>
            <a:off x="483120" y="2372760"/>
            <a:ext cx="53517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toStr(n, base):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convertString = "0123456789ABCDEF"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n &lt; base: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convertString[n]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toStr(n//base, base) + convertString[n%base]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Grafik 8" descr=""/>
          <p:cNvPicPr/>
          <p:nvPr/>
        </p:nvPicPr>
        <p:blipFill>
          <a:blip r:embed="rId1"/>
          <a:stretch/>
        </p:blipFill>
        <p:spPr>
          <a:xfrm>
            <a:off x="7747200" y="1808640"/>
            <a:ext cx="2186640" cy="2088720"/>
          </a:xfrm>
          <a:prstGeom prst="rect">
            <a:avLst/>
          </a:prstGeom>
          <a:ln w="0">
            <a:noFill/>
          </a:ln>
        </p:spPr>
      </p:pic>
      <p:pic>
        <p:nvPicPr>
          <p:cNvPr id="245" name="Grafik 10" descr=""/>
          <p:cNvPicPr/>
          <p:nvPr/>
        </p:nvPicPr>
        <p:blipFill>
          <a:blip r:embed="rId2"/>
          <a:stretch/>
        </p:blipFill>
        <p:spPr>
          <a:xfrm>
            <a:off x="7570800" y="4048920"/>
            <a:ext cx="2539800" cy="2657520"/>
          </a:xfrm>
          <a:prstGeom prst="rect">
            <a:avLst/>
          </a:prstGeom>
          <a:ln w="0">
            <a:noFill/>
          </a:ln>
        </p:spPr>
      </p:pic>
      <p:sp>
        <p:nvSpPr>
          <p:cNvPr id="246" name="Textfeld 12"/>
          <p:cNvSpPr/>
          <p:nvPr/>
        </p:nvSpPr>
        <p:spPr>
          <a:xfrm>
            <a:off x="483120" y="4636800"/>
            <a:ext cx="61059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rStack = Stack()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toStrS(n, base):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convertString = "0123456789ABCDEF"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n &lt; base: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rStack.push(convertString[n])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rStack.push(convertString[n % base])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toStrS(n // base, base)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feld 15"/>
          <p:cNvSpPr/>
          <p:nvPr/>
        </p:nvSpPr>
        <p:spPr>
          <a:xfrm>
            <a:off x="6222600" y="5192280"/>
            <a:ext cx="1524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栈帧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stack frame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递归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(Recursion)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50" name="Textfeld 14"/>
          <p:cNvSpPr/>
          <p:nvPr/>
        </p:nvSpPr>
        <p:spPr>
          <a:xfrm>
            <a:off x="103320" y="1851840"/>
            <a:ext cx="761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例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3: Serpinski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三角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feld 18"/>
          <p:cNvSpPr/>
          <p:nvPr/>
        </p:nvSpPr>
        <p:spPr>
          <a:xfrm>
            <a:off x="483120" y="2372760"/>
            <a:ext cx="53517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toStr(n, base):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convertString = "0123456789ABCDEF"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n &lt; base: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convertString[n]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toStr(n//base, base) + convertString[n%base]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feld 12"/>
          <p:cNvSpPr/>
          <p:nvPr/>
        </p:nvSpPr>
        <p:spPr>
          <a:xfrm>
            <a:off x="483120" y="4636800"/>
            <a:ext cx="61059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rStack = Stack()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toStrS(n, base):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convertString = "0123456789ABCDEF"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n &lt; base: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rStack.push(convertString[n])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rStack.push(convertString[n % base])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toStrS(n // base, base)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Grafik 4" descr=""/>
          <p:cNvPicPr/>
          <p:nvPr/>
        </p:nvPicPr>
        <p:blipFill>
          <a:blip r:embed="rId1"/>
          <a:stretch/>
        </p:blipFill>
        <p:spPr>
          <a:xfrm>
            <a:off x="7145280" y="3781440"/>
            <a:ext cx="4023000" cy="301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递归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(Recursion) 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动态规划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56" name="Textfeld 14"/>
          <p:cNvSpPr/>
          <p:nvPr/>
        </p:nvSpPr>
        <p:spPr>
          <a:xfrm>
            <a:off x="103320" y="1851840"/>
            <a:ext cx="761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找零时使用最少的硬币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feld 18"/>
          <p:cNvSpPr/>
          <p:nvPr/>
        </p:nvSpPr>
        <p:spPr>
          <a:xfrm>
            <a:off x="103320" y="2372760"/>
            <a:ext cx="638892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首先确定基本情况：如果要找的零钱金额与硬币的面值相同，那么只需找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枚硬币即可。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如果要找的零钱金额和硬币的面值不同，则有多种选择：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枚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分的硬币加上找零金额减去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分之后所需的硬币；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枚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5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分的硬币加上找零金额减去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5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分之后所需的硬币；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枚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10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分的硬币加上找零金额减去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10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分之后所需的硬币；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枚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25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分的硬币加上找零金额减去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25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分之后所需的硬币。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我们需要从中找到硬币数最少的情况，如下所示。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numCoins = min(1 + numCoins(originalamount - 1),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+ numCoins(originalamount - 5),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+ numCoins(originalamount - 10),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 + numCoins(originalamount - 25))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feld 12"/>
          <p:cNvSpPr/>
          <p:nvPr/>
        </p:nvSpPr>
        <p:spPr>
          <a:xfrm>
            <a:off x="6492600" y="1851840"/>
            <a:ext cx="473940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recMC(coinValueList, change):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minCoins = change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change in coinValueList: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for i in [c for c in coinValueList if c &lt;= change]: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numCoins = 1 + recMC(coinValueList, change-i)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numCoins &lt; minCoins: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minCoins = numCoins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minCoins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feld 5"/>
          <p:cNvSpPr/>
          <p:nvPr/>
        </p:nvSpPr>
        <p:spPr>
          <a:xfrm>
            <a:off x="2694960" y="1882800"/>
            <a:ext cx="2927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分、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5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分、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10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分和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25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Grafik 7" descr=""/>
          <p:cNvPicPr/>
          <p:nvPr/>
        </p:nvPicPr>
        <p:blipFill>
          <a:blip r:embed="rId1"/>
          <a:stretch/>
        </p:blipFill>
        <p:spPr>
          <a:xfrm>
            <a:off x="4457520" y="3822120"/>
            <a:ext cx="6688080" cy="2953080"/>
          </a:xfrm>
          <a:prstGeom prst="rect">
            <a:avLst/>
          </a:prstGeom>
          <a:ln w="0">
            <a:noFill/>
          </a:ln>
        </p:spPr>
      </p:pic>
      <p:sp>
        <p:nvSpPr>
          <p:cNvPr id="261" name="Textfeld 9"/>
          <p:cNvSpPr/>
          <p:nvPr/>
        </p:nvSpPr>
        <p:spPr>
          <a:xfrm>
            <a:off x="9448200" y="3669480"/>
            <a:ext cx="1886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找零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26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递归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(Recursion) 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动态规划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(dynamic programming)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64" name="Textfeld 14"/>
          <p:cNvSpPr/>
          <p:nvPr/>
        </p:nvSpPr>
        <p:spPr>
          <a:xfrm>
            <a:off x="103320" y="1851840"/>
            <a:ext cx="761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找零时使用最少的硬币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feld 18"/>
          <p:cNvSpPr/>
          <p:nvPr/>
        </p:nvSpPr>
        <p:spPr>
          <a:xfrm>
            <a:off x="103320" y="2283120"/>
            <a:ext cx="638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改进</a:t>
            </a:r>
            <a:r>
              <a:rPr b="0" lang="de-DE" sz="12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简单的做法是把最少硬币数的计算结果存储在一张表中，并在计算新的最少硬币数之前，检查结果是否已在表中。如果是，就直接使用结果，而不是重新计算。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feld 5"/>
          <p:cNvSpPr/>
          <p:nvPr/>
        </p:nvSpPr>
        <p:spPr>
          <a:xfrm>
            <a:off x="2694960" y="1882800"/>
            <a:ext cx="2927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分、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5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分、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10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分和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25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分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feld 4"/>
          <p:cNvSpPr/>
          <p:nvPr/>
        </p:nvSpPr>
        <p:spPr>
          <a:xfrm>
            <a:off x="287640" y="3054240"/>
            <a:ext cx="616644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dpMakeChange(coinValueList, change, minCoins, coinsUsed):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for cents in range(change+1):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coinCount = cents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newCoin =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for j in [c for c in coinValueList if c &lt;= cents]: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minCoins[cents-j] + 1 &lt; coinCount: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coinCount = minCoins[cents -j]+1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newCoin = j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minCoins[cents] = coinCount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coinsUsed[cents] = newCoin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minCoins[change]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printCoins(coinsUsed, change):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coin = change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coin &gt; 0: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thisCoin = coinsUsed[coin]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print(thisCoin)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       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coin = coin - thisCoin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Grafik 8" descr=""/>
          <p:cNvPicPr/>
          <p:nvPr/>
        </p:nvPicPr>
        <p:blipFill>
          <a:blip r:embed="rId1"/>
          <a:stretch/>
        </p:blipFill>
        <p:spPr>
          <a:xfrm>
            <a:off x="7177320" y="1846080"/>
            <a:ext cx="2921400" cy="2482560"/>
          </a:xfrm>
          <a:prstGeom prst="rect">
            <a:avLst/>
          </a:prstGeom>
          <a:ln w="0">
            <a:noFill/>
          </a:ln>
        </p:spPr>
      </p:pic>
      <p:pic>
        <p:nvPicPr>
          <p:cNvPr id="269" name="Grafik 11" descr=""/>
          <p:cNvPicPr/>
          <p:nvPr/>
        </p:nvPicPr>
        <p:blipFill>
          <a:blip r:embed="rId2"/>
          <a:stretch/>
        </p:blipFill>
        <p:spPr>
          <a:xfrm>
            <a:off x="6919920" y="4465080"/>
            <a:ext cx="4132440" cy="1340280"/>
          </a:xfrm>
          <a:prstGeom prst="rect">
            <a:avLst/>
          </a:prstGeom>
          <a:ln w="0">
            <a:noFill/>
          </a:ln>
        </p:spPr>
      </p:pic>
      <p:cxnSp>
        <p:nvCxnSpPr>
          <p:cNvPr id="270" name="Gerade Verbindung mit Pfeil 15"/>
          <p:cNvCxnSpPr/>
          <p:nvPr/>
        </p:nvCxnSpPr>
        <p:spPr>
          <a:xfrm>
            <a:off x="9947160" y="2221200"/>
            <a:ext cx="741600" cy="2244240"/>
          </a:xfrm>
          <a:prstGeom prst="straightConnector1">
            <a:avLst/>
          </a:prstGeom>
          <a:ln>
            <a:solidFill>
              <a:srgbClr val="6f6f74"/>
            </a:solidFill>
            <a:round/>
            <a:tailEnd len="med" type="triangle" w="med"/>
          </a:ln>
        </p:spPr>
      </p:cxnSp>
      <p:sp>
        <p:nvSpPr>
          <p:cNvPr id="271" name="Textfeld 20"/>
          <p:cNvSpPr/>
          <p:nvPr/>
        </p:nvSpPr>
        <p:spPr>
          <a:xfrm>
            <a:off x="8855640" y="2057760"/>
            <a:ext cx="131400" cy="242280"/>
          </a:xfrm>
          <a:prstGeom prst="rect">
            <a:avLst/>
          </a:prstGeom>
          <a:solidFill>
            <a:srgbClr val="f0f0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de-DE" sz="1000" spc="-1" strike="noStrike">
                <a:solidFill>
                  <a:schemeClr val="dk1"/>
                </a:solidFill>
                <a:latin typeface="Arial"/>
              </a:rPr>
              <a:t>7</a:t>
            </a:r>
            <a:endParaRPr b="0" lang="de-DE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feld 22"/>
          <p:cNvSpPr/>
          <p:nvPr/>
        </p:nvSpPr>
        <p:spPr>
          <a:xfrm>
            <a:off x="3568680" y="5962680"/>
            <a:ext cx="768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能够用递归方法解决问题，并不代表递归方法是最好或最高效的方法。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逻辑结构：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是指数据对象中数据元素之间的相互关系。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92" name="Textfeld 5"/>
          <p:cNvSpPr/>
          <p:nvPr/>
        </p:nvSpPr>
        <p:spPr>
          <a:xfrm>
            <a:off x="506160" y="1864440"/>
            <a:ext cx="10608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．线性结构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．集合结构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3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．树形结构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4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．图形结构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Grafik 3" descr=""/>
          <p:cNvPicPr/>
          <p:nvPr/>
        </p:nvPicPr>
        <p:blipFill>
          <a:blip r:embed="rId1"/>
          <a:stretch/>
        </p:blipFill>
        <p:spPr>
          <a:xfrm>
            <a:off x="6359760" y="1802160"/>
            <a:ext cx="1901160" cy="1856520"/>
          </a:xfrm>
          <a:prstGeom prst="rect">
            <a:avLst/>
          </a:prstGeom>
          <a:ln w="0">
            <a:noFill/>
          </a:ln>
        </p:spPr>
      </p:pic>
      <p:pic>
        <p:nvPicPr>
          <p:cNvPr id="94" name="Grafik 6" descr=""/>
          <p:cNvPicPr/>
          <p:nvPr/>
        </p:nvPicPr>
        <p:blipFill>
          <a:blip r:embed="rId2"/>
          <a:stretch/>
        </p:blipFill>
        <p:spPr>
          <a:xfrm>
            <a:off x="2277000" y="1802160"/>
            <a:ext cx="2674800" cy="1714680"/>
          </a:xfrm>
          <a:prstGeom prst="rect">
            <a:avLst/>
          </a:prstGeom>
          <a:ln w="0">
            <a:noFill/>
          </a:ln>
        </p:spPr>
      </p:pic>
      <p:pic>
        <p:nvPicPr>
          <p:cNvPr id="95" name="Grafik 8" descr=""/>
          <p:cNvPicPr/>
          <p:nvPr/>
        </p:nvPicPr>
        <p:blipFill>
          <a:blip r:embed="rId3"/>
          <a:stretch/>
        </p:blipFill>
        <p:spPr>
          <a:xfrm>
            <a:off x="2520000" y="4063320"/>
            <a:ext cx="3329280" cy="1714680"/>
          </a:xfrm>
          <a:prstGeom prst="rect">
            <a:avLst/>
          </a:prstGeom>
          <a:ln w="0">
            <a:noFill/>
          </a:ln>
        </p:spPr>
      </p:pic>
      <p:pic>
        <p:nvPicPr>
          <p:cNvPr id="96" name="Grafik 10" descr=""/>
          <p:cNvPicPr/>
          <p:nvPr/>
        </p:nvPicPr>
        <p:blipFill>
          <a:blip r:embed="rId4"/>
          <a:stretch/>
        </p:blipFill>
        <p:spPr>
          <a:xfrm>
            <a:off x="6095880" y="3984840"/>
            <a:ext cx="2775960" cy="220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搜索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(Searching)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顺序搜索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(Sequential Search) 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275" name="Grafik 6" descr=""/>
          <p:cNvPicPr/>
          <p:nvPr/>
        </p:nvPicPr>
        <p:blipFill>
          <a:blip r:embed="rId1"/>
          <a:stretch/>
        </p:blipFill>
        <p:spPr>
          <a:xfrm>
            <a:off x="69120" y="2255400"/>
            <a:ext cx="3945600" cy="607680"/>
          </a:xfrm>
          <a:prstGeom prst="rect">
            <a:avLst/>
          </a:prstGeom>
          <a:ln w="0">
            <a:noFill/>
          </a:ln>
        </p:spPr>
      </p:pic>
      <p:sp>
        <p:nvSpPr>
          <p:cNvPr id="276" name="Textfeld 12"/>
          <p:cNvSpPr/>
          <p:nvPr/>
        </p:nvSpPr>
        <p:spPr>
          <a:xfrm>
            <a:off x="283320" y="2856960"/>
            <a:ext cx="40104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sequentialSearch(alist,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 = 0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found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pos &lt; len(alist) and not found: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alist[pos]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found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 = pos +1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found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feld 16"/>
          <p:cNvSpPr/>
          <p:nvPr/>
        </p:nvSpPr>
        <p:spPr>
          <a:xfrm>
            <a:off x="402480" y="184392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无序列表的顺序搜索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50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feld 17"/>
          <p:cNvSpPr/>
          <p:nvPr/>
        </p:nvSpPr>
        <p:spPr>
          <a:xfrm>
            <a:off x="511200" y="5242320"/>
            <a:ext cx="9246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feld 21"/>
          <p:cNvSpPr/>
          <p:nvPr/>
        </p:nvSpPr>
        <p:spPr>
          <a:xfrm>
            <a:off x="6095880" y="185616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有序列表的顺序搜索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50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feld 24"/>
          <p:cNvSpPr/>
          <p:nvPr/>
        </p:nvSpPr>
        <p:spPr>
          <a:xfrm>
            <a:off x="5538960" y="2856960"/>
            <a:ext cx="610596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orderedSequentialSearch(alist,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 = 0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found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stop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pos &lt; len(alist) and not found and not stop: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alist[pos]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found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alist[pos] &gt;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stop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 = pos +1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found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Grafik 26" descr=""/>
          <p:cNvPicPr/>
          <p:nvPr/>
        </p:nvPicPr>
        <p:blipFill>
          <a:blip r:embed="rId2"/>
          <a:stretch/>
        </p:blipFill>
        <p:spPr>
          <a:xfrm>
            <a:off x="5643000" y="2213280"/>
            <a:ext cx="3768480" cy="5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搜索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(Searching)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二分搜索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(Binary Search)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84" name="Textfeld 17"/>
          <p:cNvSpPr/>
          <p:nvPr/>
        </p:nvSpPr>
        <p:spPr>
          <a:xfrm>
            <a:off x="585360" y="5889240"/>
            <a:ext cx="9246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feld 21"/>
          <p:cNvSpPr/>
          <p:nvPr/>
        </p:nvSpPr>
        <p:spPr>
          <a:xfrm>
            <a:off x="511200" y="179532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有序列表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二分法搜索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Grafik 4" descr=""/>
          <p:cNvPicPr/>
          <p:nvPr/>
        </p:nvPicPr>
        <p:blipFill>
          <a:blip r:embed="rId1"/>
          <a:stretch/>
        </p:blipFill>
        <p:spPr>
          <a:xfrm>
            <a:off x="214200" y="2144160"/>
            <a:ext cx="4283280" cy="1122120"/>
          </a:xfrm>
          <a:prstGeom prst="rect">
            <a:avLst/>
          </a:prstGeom>
          <a:ln w="0">
            <a:noFill/>
          </a:ln>
        </p:spPr>
      </p:pic>
      <p:sp>
        <p:nvSpPr>
          <p:cNvPr id="287" name="Textfeld 7"/>
          <p:cNvSpPr/>
          <p:nvPr/>
        </p:nvSpPr>
        <p:spPr>
          <a:xfrm>
            <a:off x="326520" y="3211560"/>
            <a:ext cx="387468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binarySearch(alist,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first = 0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last = len(alist) - 1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found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first &lt;= last and not found: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midpoint = (first + last) // 2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alist[midpoint]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found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item &lt; alist[midpoint]: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last = midpoint - 1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first = midpoint + 1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found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feld 9"/>
          <p:cNvSpPr/>
          <p:nvPr/>
        </p:nvSpPr>
        <p:spPr>
          <a:xfrm>
            <a:off x="4848120" y="3211560"/>
            <a:ext cx="61059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binarySearch(alist,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len(alist) == 0: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midpoint = len(alist) // 2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alist[midpoint]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item &lt; alist[midpoint]: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binarySearch(alist[:midpoint], 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return binarySearch(alist[midpoint+1:], 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搜索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(Searching)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散列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(Hashing)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91" name="Textfeld 21"/>
          <p:cNvSpPr/>
          <p:nvPr/>
        </p:nvSpPr>
        <p:spPr>
          <a:xfrm>
            <a:off x="282240" y="1795320"/>
            <a:ext cx="106718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散列表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是元素集合，其中的元素以一种便于查找的方式存储。散列表中的每个位置通常被称为槽，其中可以存储一个元素。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散列函数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将散列表中的元素与其所属位置对应起来。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散列函数一定要高效，以免它成为存储和搜索过程的负担，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而且要能处理冲突。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Grafik 5" descr=""/>
          <p:cNvPicPr/>
          <p:nvPr/>
        </p:nvPicPr>
        <p:blipFill>
          <a:blip r:embed="rId1"/>
          <a:stretch/>
        </p:blipFill>
        <p:spPr>
          <a:xfrm>
            <a:off x="248760" y="3279600"/>
            <a:ext cx="6328440" cy="909360"/>
          </a:xfrm>
          <a:prstGeom prst="rect">
            <a:avLst/>
          </a:prstGeom>
          <a:ln w="0">
            <a:noFill/>
          </a:ln>
        </p:spPr>
      </p:pic>
      <p:sp>
        <p:nvSpPr>
          <p:cNvPr id="293" name="Pfeil: nach unten 6"/>
          <p:cNvSpPr/>
          <p:nvPr/>
        </p:nvSpPr>
        <p:spPr>
          <a:xfrm>
            <a:off x="2880000" y="4056120"/>
            <a:ext cx="484200" cy="978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6f74"/>
          </a:solidFill>
          <a:ln>
            <a:solidFill>
              <a:srgbClr val="52525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pic>
        <p:nvPicPr>
          <p:cNvPr id="294" name="Grafik 10" descr=""/>
          <p:cNvPicPr/>
          <p:nvPr/>
        </p:nvPicPr>
        <p:blipFill>
          <a:blip r:embed="rId2"/>
          <a:stretch/>
        </p:blipFill>
        <p:spPr>
          <a:xfrm>
            <a:off x="293760" y="5070600"/>
            <a:ext cx="6167160" cy="906120"/>
          </a:xfrm>
          <a:prstGeom prst="rect">
            <a:avLst/>
          </a:prstGeom>
          <a:ln w="0">
            <a:noFill/>
          </a:ln>
        </p:spPr>
      </p:pic>
      <p:sp>
        <p:nvSpPr>
          <p:cNvPr id="295" name="Textfeld 12"/>
          <p:cNvSpPr/>
          <p:nvPr/>
        </p:nvSpPr>
        <p:spPr>
          <a:xfrm>
            <a:off x="6996240" y="4312080"/>
            <a:ext cx="4064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python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字典是存储</a:t>
            </a: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键–值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对的数据类型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feld 4"/>
          <p:cNvSpPr/>
          <p:nvPr/>
        </p:nvSpPr>
        <p:spPr>
          <a:xfrm>
            <a:off x="6903360" y="2771280"/>
            <a:ext cx="4216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大多数编程语言都自带散列表这种能够快速读取的数据结构。但在不同的语言中，它有不同的名字，除了散列表，还有散列、映射、散列映射、字典、关联数组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9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排序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Sort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冒泡排序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(Bubble Sort)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299" name="Textfeld 21"/>
          <p:cNvSpPr/>
          <p:nvPr/>
        </p:nvSpPr>
        <p:spPr>
          <a:xfrm>
            <a:off x="282240" y="1795320"/>
            <a:ext cx="10671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冒泡排序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多次遍历列表。它比较相邻的元素，将不合顺序的交换。每一轮遍历都将下一个最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大值放到正确的位置上。本质上，每个元素通过“冒泡”找到自己所属的位置。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rafik 4" descr=""/>
          <p:cNvPicPr/>
          <p:nvPr/>
        </p:nvPicPr>
        <p:blipFill>
          <a:blip r:embed="rId1"/>
          <a:stretch/>
        </p:blipFill>
        <p:spPr>
          <a:xfrm>
            <a:off x="282240" y="2404800"/>
            <a:ext cx="4161600" cy="3823200"/>
          </a:xfrm>
          <a:prstGeom prst="rect">
            <a:avLst/>
          </a:prstGeom>
          <a:ln w="0">
            <a:noFill/>
          </a:ln>
        </p:spPr>
      </p:pic>
      <p:sp>
        <p:nvSpPr>
          <p:cNvPr id="301" name="Textfeld 8"/>
          <p:cNvSpPr/>
          <p:nvPr/>
        </p:nvSpPr>
        <p:spPr>
          <a:xfrm>
            <a:off x="4646160" y="2514600"/>
            <a:ext cx="50493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bubbleSort(alist):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passnum in range(len(alist)-1, 0, -1):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i in range(passnum):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alist[i] &gt; alist[i+1]: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temp = alist[i]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alist[i] = alist[i+1]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alist[i+1] = temp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feld 11"/>
          <p:cNvSpPr/>
          <p:nvPr/>
        </p:nvSpPr>
        <p:spPr>
          <a:xfrm>
            <a:off x="4919040" y="4224600"/>
            <a:ext cx="61059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shortBubbleSort(alist):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exchanges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passnum = len(alist)-1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passnum &gt; 0 and exchanges: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exchanges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i in range(passnum):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alist[i] &gt; alist[i+1]: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exchanges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temp = alist[i]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alist[i] = alist[i+1]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alist[i+1] = temp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passnum = passnum -1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feld 14"/>
          <p:cNvSpPr/>
          <p:nvPr/>
        </p:nvSpPr>
        <p:spPr>
          <a:xfrm>
            <a:off x="4848120" y="3936960"/>
            <a:ext cx="610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短冒泡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feld 15"/>
          <p:cNvSpPr/>
          <p:nvPr/>
        </p:nvSpPr>
        <p:spPr>
          <a:xfrm>
            <a:off x="9468000" y="3993840"/>
            <a:ext cx="10144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排序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Sort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选择排序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(Selection Sort)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07" name="Textfeld 21"/>
          <p:cNvSpPr/>
          <p:nvPr/>
        </p:nvSpPr>
        <p:spPr>
          <a:xfrm>
            <a:off x="282240" y="1795320"/>
            <a:ext cx="10671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选择排序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在冒泡排序的基础上做了改进，每次遍历列表时只做一次交换。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feld 8"/>
          <p:cNvSpPr/>
          <p:nvPr/>
        </p:nvSpPr>
        <p:spPr>
          <a:xfrm>
            <a:off x="4294800" y="2243880"/>
            <a:ext cx="504936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selectionSort(alist):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fillslot in range(len(alist)-1, 0, -1):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positionOfMax = 0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location in range(1, fillslot+1):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if alist[location] &gt; alist[positionOfMax]: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positionOfMax = location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temp = alist[fillslot]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alist[fillslot] = alist[positionOfMax]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alist[positionOfMax] = temp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Grafik 5" descr=""/>
          <p:cNvPicPr/>
          <p:nvPr/>
        </p:nvPicPr>
        <p:blipFill>
          <a:blip r:embed="rId1"/>
          <a:stretch/>
        </p:blipFill>
        <p:spPr>
          <a:xfrm>
            <a:off x="416160" y="2243880"/>
            <a:ext cx="3237120" cy="4036320"/>
          </a:xfrm>
          <a:prstGeom prst="rect">
            <a:avLst/>
          </a:prstGeom>
          <a:ln w="0">
            <a:noFill/>
          </a:ln>
        </p:spPr>
      </p:pic>
      <p:sp>
        <p:nvSpPr>
          <p:cNvPr id="310" name="Textfeld 6"/>
          <p:cNvSpPr/>
          <p:nvPr/>
        </p:nvSpPr>
        <p:spPr>
          <a:xfrm>
            <a:off x="9468000" y="3993840"/>
            <a:ext cx="1014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排序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Sort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插入排序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(Insertion Sort)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13" name="Textfeld 21"/>
          <p:cNvSpPr/>
          <p:nvPr/>
        </p:nvSpPr>
        <p:spPr>
          <a:xfrm>
            <a:off x="282240" y="1795320"/>
            <a:ext cx="5636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插入排序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在列表较低的一端维护一个有序的子列表，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并逐个将每个新元素“插入”这个子列表。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feld 6"/>
          <p:cNvSpPr/>
          <p:nvPr/>
        </p:nvSpPr>
        <p:spPr>
          <a:xfrm>
            <a:off x="9939600" y="5208840"/>
            <a:ext cx="1014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Grafik 4" descr=""/>
          <p:cNvPicPr/>
          <p:nvPr/>
        </p:nvPicPr>
        <p:blipFill>
          <a:blip r:embed="rId1"/>
          <a:stretch/>
        </p:blipFill>
        <p:spPr>
          <a:xfrm>
            <a:off x="371880" y="2374920"/>
            <a:ext cx="3860640" cy="3678120"/>
          </a:xfrm>
          <a:prstGeom prst="rect">
            <a:avLst/>
          </a:prstGeom>
          <a:ln w="0">
            <a:noFill/>
          </a:ln>
        </p:spPr>
      </p:pic>
      <p:pic>
        <p:nvPicPr>
          <p:cNvPr id="316" name="Grafik 9" descr=""/>
          <p:cNvPicPr/>
          <p:nvPr/>
        </p:nvPicPr>
        <p:blipFill>
          <a:blip r:embed="rId2"/>
          <a:stretch/>
        </p:blipFill>
        <p:spPr>
          <a:xfrm>
            <a:off x="7759800" y="2187720"/>
            <a:ext cx="2837160" cy="2808360"/>
          </a:xfrm>
          <a:prstGeom prst="rect">
            <a:avLst/>
          </a:prstGeom>
          <a:ln w="0">
            <a:noFill/>
          </a:ln>
        </p:spPr>
      </p:pic>
      <p:sp>
        <p:nvSpPr>
          <p:cNvPr id="317" name="Textfeld 11"/>
          <p:cNvSpPr/>
          <p:nvPr/>
        </p:nvSpPr>
        <p:spPr>
          <a:xfrm>
            <a:off x="7830000" y="1839600"/>
            <a:ext cx="236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第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5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轮遍历的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例子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feld 13"/>
          <p:cNvSpPr/>
          <p:nvPr/>
        </p:nvSpPr>
        <p:spPr>
          <a:xfrm>
            <a:off x="3714120" y="4208400"/>
            <a:ext cx="610596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insertionSort(alist):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index in range(1, len(alist)):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currentvalue = alist[index]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position = index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position &gt; 0 and alist[position-1] &gt; currentvalue: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alist[position] = alist[position-1]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position = position - 1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alist[position] = currentvalue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feld 15"/>
          <p:cNvSpPr/>
          <p:nvPr/>
        </p:nvSpPr>
        <p:spPr>
          <a:xfrm>
            <a:off x="371880" y="6179400"/>
            <a:ext cx="10448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移动操作和交换操作有一个重要的不同点。总体来说，交换操作的处理时间大约是移动操作的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3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倍，因为后者只需进行一次赋值。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排序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Sort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希尔排序  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(Shell Sort)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22" name="Textfeld 21"/>
          <p:cNvSpPr/>
          <p:nvPr/>
        </p:nvSpPr>
        <p:spPr>
          <a:xfrm>
            <a:off x="282240" y="1795320"/>
            <a:ext cx="10924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希尔排序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也称“递减增量排序”，它对插入排序做了改进，将列表分成数个子列表，并对每一个子列表应用插入排序。如何切分列表是希尔排序的关键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——并不是连续切分，而是使用增量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i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（有时称作步长）选取所有间隔为 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i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的元素组成子列表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,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每个都可以应用插入排序。如何切分列表是希尔排序的关键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.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feld 13"/>
          <p:cNvSpPr/>
          <p:nvPr/>
        </p:nvSpPr>
        <p:spPr>
          <a:xfrm>
            <a:off x="4650480" y="2849760"/>
            <a:ext cx="61059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shellSort(alist):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sublistcount = len(alist) // 2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sublistcount &gt; 0: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startposition in range(sublistcount):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gapInsertionSort(alist, startposition, sublistcount)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print("After increments of size", sublistcount, "The list is", alist)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sublistcount = sublistcount // 2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def gapInsertionSort(alist, start, gap):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for i in range(start + gap, len(alist), gap):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currentvalue = alist[i]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position = i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while position &gt;= gap and alist[position - gap] &gt; currentvalue: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alist[position] = alist[position - gap]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position = position - gap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1200" spc="-1" strike="noStrike">
                <a:solidFill>
                  <a:schemeClr val="dk1"/>
                </a:solidFill>
                <a:latin typeface="Consolas"/>
              </a:rPr>
              <a:t>alist[position] = currentvalue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Grafik 5" descr=""/>
          <p:cNvPicPr/>
          <p:nvPr/>
        </p:nvPicPr>
        <p:blipFill>
          <a:blip r:embed="rId1"/>
          <a:stretch/>
        </p:blipFill>
        <p:spPr>
          <a:xfrm>
            <a:off x="321120" y="2950920"/>
            <a:ext cx="3384360" cy="1311840"/>
          </a:xfrm>
          <a:prstGeom prst="rect">
            <a:avLst/>
          </a:prstGeom>
          <a:ln w="0">
            <a:noFill/>
          </a:ln>
        </p:spPr>
      </p:pic>
      <p:pic>
        <p:nvPicPr>
          <p:cNvPr id="325" name="Grafik 8" descr=""/>
          <p:cNvPicPr/>
          <p:nvPr/>
        </p:nvPicPr>
        <p:blipFill>
          <a:blip r:embed="rId2"/>
          <a:stretch/>
        </p:blipFill>
        <p:spPr>
          <a:xfrm>
            <a:off x="282240" y="4407120"/>
            <a:ext cx="3997440" cy="2137320"/>
          </a:xfrm>
          <a:prstGeom prst="rect">
            <a:avLst/>
          </a:prstGeom>
          <a:ln w="0">
            <a:noFill/>
          </a:ln>
        </p:spPr>
      </p:pic>
      <p:sp>
        <p:nvSpPr>
          <p:cNvPr id="326" name="Textfeld 10"/>
          <p:cNvSpPr/>
          <p:nvPr/>
        </p:nvSpPr>
        <p:spPr>
          <a:xfrm>
            <a:off x="370800" y="2665080"/>
            <a:ext cx="210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e.g. i =3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feld 12"/>
          <p:cNvSpPr/>
          <p:nvPr/>
        </p:nvSpPr>
        <p:spPr>
          <a:xfrm>
            <a:off x="9939600" y="5208840"/>
            <a:ext cx="1014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feld 16"/>
          <p:cNvSpPr/>
          <p:nvPr/>
        </p:nvSpPr>
        <p:spPr>
          <a:xfrm>
            <a:off x="4452840" y="6230880"/>
            <a:ext cx="6105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希尔排序的时间复杂度大概介于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O(n)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和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O(n</a:t>
            </a:r>
            <a:r>
              <a:rPr b="0" lang="en-US" sz="1200" spc="-1" strike="noStrike" baseline="30000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)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之间。通过改变增量，比如采用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en-US" sz="1200" spc="-1" strike="noStrike" baseline="30000">
                <a:solidFill>
                  <a:schemeClr val="dk1"/>
                </a:solidFill>
                <a:latin typeface="Century Schoolbook"/>
              </a:rPr>
              <a:t>k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-1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（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1, 3, 7, 15, 31, …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），希尔排序的时间复杂度可以达到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O(n</a:t>
            </a:r>
            <a:r>
              <a:rPr b="0" lang="en-US" sz="1200" spc="-1" strike="noStrike" baseline="30000">
                <a:solidFill>
                  <a:schemeClr val="dk1"/>
                </a:solidFill>
                <a:latin typeface="Century Schoolbook"/>
              </a:rPr>
              <a:t>3/2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排序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Sort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归并排序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(Merge Sort)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31" name="Textfeld 21"/>
          <p:cNvSpPr/>
          <p:nvPr/>
        </p:nvSpPr>
        <p:spPr>
          <a:xfrm>
            <a:off x="282240" y="1795320"/>
            <a:ext cx="10924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归并排序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是递归算法，每次将一个列表一分为二。如果列表为空或只有一个元素，那么从定义上来说它就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是有序的（基本情况）。如果列表不止一个元素，就将列表一分为二，并对两部分都递归调用归并排序。当两部分都有序后，就进行</a:t>
            </a: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归并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这一基本操作。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feld 13"/>
          <p:cNvSpPr/>
          <p:nvPr/>
        </p:nvSpPr>
        <p:spPr>
          <a:xfrm>
            <a:off x="5140440" y="2430000"/>
            <a:ext cx="4205160" cy="39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def mergeSort(alist):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print("Splitting ", alist)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if len(alist) &gt; 1: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mid = len(alist) // 2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lefthalf = alist[:mid]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righthalf = alist[mid:]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800"/>
            </a:b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mergeSort(lefthalf)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mergeSort(righthalf)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800"/>
            </a:b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 = 0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j = 0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k = 0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while i &lt; len(lefthalf) and j &lt; len(righthalf):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if lefthalf[i] &lt; righthalf[j]: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alist[k] = lefthalf[i]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 = i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alist[k] = righthalf[j]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j = j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k = k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800"/>
            </a:b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while i &lt; len(lefthalf):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alist[k] = lefthalf[i]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 = i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k = k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br>
              <a:rPr sz="800"/>
            </a:b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while j &lt; len(righthalf):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alist[k] = righthalf[j]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j = j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    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k = k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   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print("Merging ", alist) 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feld 12"/>
          <p:cNvSpPr/>
          <p:nvPr/>
        </p:nvSpPr>
        <p:spPr>
          <a:xfrm>
            <a:off x="9939600" y="5208840"/>
            <a:ext cx="1014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Grafik 4" descr=""/>
          <p:cNvPicPr/>
          <p:nvPr/>
        </p:nvPicPr>
        <p:blipFill>
          <a:blip r:embed="rId1"/>
          <a:srcRect l="0" t="0" r="0" b="57357"/>
          <a:stretch/>
        </p:blipFill>
        <p:spPr>
          <a:xfrm>
            <a:off x="362520" y="2718720"/>
            <a:ext cx="2742840" cy="1758240"/>
          </a:xfrm>
          <a:prstGeom prst="rect">
            <a:avLst/>
          </a:prstGeom>
          <a:ln w="0">
            <a:noFill/>
          </a:ln>
        </p:spPr>
      </p:pic>
      <p:pic>
        <p:nvPicPr>
          <p:cNvPr id="335" name="Grafik 7" descr=""/>
          <p:cNvPicPr/>
          <p:nvPr/>
        </p:nvPicPr>
        <p:blipFill>
          <a:blip r:embed="rId2"/>
          <a:srcRect l="0" t="47809" r="0" b="4025"/>
          <a:stretch/>
        </p:blipFill>
        <p:spPr>
          <a:xfrm>
            <a:off x="144000" y="4536000"/>
            <a:ext cx="3117960" cy="2257920"/>
          </a:xfrm>
          <a:prstGeom prst="rect">
            <a:avLst/>
          </a:prstGeom>
          <a:ln w="0">
            <a:noFill/>
          </a:ln>
        </p:spPr>
      </p:pic>
      <p:sp>
        <p:nvSpPr>
          <p:cNvPr id="336" name="Textfeld 9"/>
          <p:cNvSpPr/>
          <p:nvPr/>
        </p:nvSpPr>
        <p:spPr>
          <a:xfrm>
            <a:off x="106920" y="2759040"/>
            <a:ext cx="856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1.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拆分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feld 11"/>
          <p:cNvSpPr/>
          <p:nvPr/>
        </p:nvSpPr>
        <p:spPr>
          <a:xfrm>
            <a:off x="49320" y="4306320"/>
            <a:ext cx="856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2.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归并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feld 15"/>
          <p:cNvSpPr/>
          <p:nvPr/>
        </p:nvSpPr>
        <p:spPr>
          <a:xfrm>
            <a:off x="2930760" y="6405120"/>
            <a:ext cx="8449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mergeSort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函数需要额外的空间来存储切片操作得到的两半部分。当列表较大时，使用额外的空间可能会使排序出现问题。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hteck 1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排序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Sort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ing)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快速排序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(Quick Sort)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41" name="Textfeld 19"/>
          <p:cNvSpPr/>
          <p:nvPr/>
        </p:nvSpPr>
        <p:spPr>
          <a:xfrm>
            <a:off x="282240" y="1795320"/>
            <a:ext cx="10924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zh-CN" sz="1800" spc="-1" strike="noStrike">
                <a:solidFill>
                  <a:schemeClr val="dk1"/>
                </a:solidFill>
                <a:latin typeface="Century Schoolbook"/>
              </a:rPr>
              <a:t>快速排序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也采用分治策略，但不使用额外的存储空间。不过，代价是列表可能不会被一分为二。快速排序算法首先选出一个基准值。这里简单起见选第一个元素。基准值的作用是帮助切分列表。在最终的有序列表中，基准值的位置通常被称作分割点，算法在分割点切分列表，以进行对快速排序的子调用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feld 23"/>
          <p:cNvSpPr/>
          <p:nvPr/>
        </p:nvSpPr>
        <p:spPr>
          <a:xfrm>
            <a:off x="4816440" y="2610000"/>
            <a:ext cx="4205160" cy="42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def quickSort(alist):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quickSortHelper(alist, 0, len(alist)-1)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print(alist)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def quickSortHelper(alist, first, last):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if first &lt; last: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splitpoint = partition(alist, first, last)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quickSortHelper(alist, first, splitpoint-1)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quickSortHelper(alist, splitpoint+1, last)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def partition(alist, first, last):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pivotvalue = alist[first]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leftmark = first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rightmark = last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done = False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while not done: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while leftmark &lt;= rightmark and alist[leftmark] &lt;= pivotvalue: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leftmark = leftmark + 1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while alist[rightmark] &gt;= pivotvalue and rightmark &gt;= leftmark: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rightmark = rightmark - 1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if rightmark &lt; leftmark: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done = True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else: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temp = alist[leftmark]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alist[leftmark] = alist[rightmark]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    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alist[rightmark] = temp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temp = alist[first]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alist[first] = alist[rightmark]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alist[rightmark] = temp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    </a:t>
            </a:r>
            <a:r>
              <a:rPr b="0" lang="en-US" sz="800" spc="-1" strike="noStrike">
                <a:solidFill>
                  <a:schemeClr val="dk1"/>
                </a:solidFill>
                <a:latin typeface="Consolas"/>
              </a:rPr>
              <a:t>return rightmark</a:t>
            </a:r>
            <a:endParaRPr b="0" lang="de-DE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feld 25"/>
          <p:cNvSpPr/>
          <p:nvPr/>
        </p:nvSpPr>
        <p:spPr>
          <a:xfrm>
            <a:off x="9939600" y="5208840"/>
            <a:ext cx="1014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问题</a:t>
            </a:r>
            <a:r>
              <a:rPr b="0" lang="de-DE" sz="18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O(? )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Grafik 17" descr=""/>
          <p:cNvPicPr/>
          <p:nvPr/>
        </p:nvPicPr>
        <p:blipFill>
          <a:blip r:embed="rId1"/>
          <a:stretch/>
        </p:blipFill>
        <p:spPr>
          <a:xfrm>
            <a:off x="418320" y="2759040"/>
            <a:ext cx="2780280" cy="328320"/>
          </a:xfrm>
          <a:prstGeom prst="rect">
            <a:avLst/>
          </a:prstGeom>
          <a:ln w="0">
            <a:noFill/>
          </a:ln>
        </p:spPr>
      </p:pic>
      <p:pic>
        <p:nvPicPr>
          <p:cNvPr id="345" name="Grafik 18" descr=""/>
          <p:cNvPicPr/>
          <p:nvPr/>
        </p:nvPicPr>
        <p:blipFill>
          <a:blip r:embed="rId2"/>
          <a:stretch/>
        </p:blipFill>
        <p:spPr>
          <a:xfrm>
            <a:off x="381240" y="3087720"/>
            <a:ext cx="2873160" cy="379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hteck 3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树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(Trees)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(Binary Tree)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48" name="Textfeld 21"/>
          <p:cNvSpPr/>
          <p:nvPr/>
        </p:nvSpPr>
        <p:spPr>
          <a:xfrm>
            <a:off x="180000" y="1754640"/>
            <a:ext cx="52200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de-DE" sz="1400" spc="-1" strike="noStrike">
                <a:solidFill>
                  <a:schemeClr val="dk1"/>
                </a:solidFill>
                <a:latin typeface="Century Schoolbook"/>
              </a:rPr>
              <a:t> </a:t>
            </a: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有一个根节点；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de-DE" sz="1400" spc="-1" strike="noStrike">
                <a:solidFill>
                  <a:schemeClr val="dk1"/>
                </a:solidFill>
                <a:latin typeface="Century Schoolbook"/>
              </a:rPr>
              <a:t> </a:t>
            </a: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de-DE" sz="1400" spc="-1" strike="noStrike">
                <a:solidFill>
                  <a:schemeClr val="dk1"/>
                </a:solidFill>
                <a:latin typeface="Century Schoolbook"/>
              </a:rPr>
              <a:t> </a:t>
            </a: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de-DE" sz="1400" spc="-1" strike="noStrike">
                <a:solidFill>
                  <a:schemeClr val="dk1"/>
                </a:solidFill>
                <a:latin typeface="Century Schoolbook"/>
              </a:rPr>
              <a:t> </a:t>
            </a: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ADT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树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(tree)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Operation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BinaryTree()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创建一个二叉树实例。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getLeftChild()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getRightChild()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setRootVal(val)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val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中的对象。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getRootVal()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insertLeft(val)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insertRight(val)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endADT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1400" spc="-1" strike="noStrike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h-CN" sz="1400" spc="-1" strike="noStrike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160000" y="2898360"/>
            <a:ext cx="2160000" cy="160164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7132680" y="2700000"/>
            <a:ext cx="240732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物理结构：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是指数据的逻辑结构在计算机中的存储形式。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99" name="Textfeld 5"/>
          <p:cNvSpPr/>
          <p:nvPr/>
        </p:nvSpPr>
        <p:spPr>
          <a:xfrm>
            <a:off x="506160" y="1864440"/>
            <a:ext cx="10608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1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．顺序存储结构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2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．链式存储结构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Grafik 4" descr=""/>
          <p:cNvPicPr/>
          <p:nvPr/>
        </p:nvPicPr>
        <p:blipFill>
          <a:blip r:embed="rId1"/>
          <a:stretch/>
        </p:blipFill>
        <p:spPr>
          <a:xfrm>
            <a:off x="3074760" y="1864440"/>
            <a:ext cx="3982680" cy="72252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9" descr=""/>
          <p:cNvPicPr/>
          <p:nvPr/>
        </p:nvPicPr>
        <p:blipFill>
          <a:blip r:embed="rId2"/>
          <a:stretch/>
        </p:blipFill>
        <p:spPr>
          <a:xfrm>
            <a:off x="3074760" y="2683800"/>
            <a:ext cx="3075120" cy="287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hteck 5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树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(Trees)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(Binary Tree)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355" name="Textfeld 27"/>
          <p:cNvSpPr/>
          <p:nvPr/>
        </p:nvSpPr>
        <p:spPr>
          <a:xfrm>
            <a:off x="180000" y="1754640"/>
            <a:ext cx="52200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300" spc="-1" strike="noStrike">
                <a:solidFill>
                  <a:schemeClr val="dk1"/>
                </a:solidFill>
                <a:latin typeface="Century Schoolbook"/>
              </a:rPr>
              <a:t>使用列表之列表实现二叉树</a:t>
            </a:r>
            <a:r>
              <a:rPr b="0" lang="de-DE" sz="13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3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300" spc="-1" strike="noStrike">
                <a:solidFill>
                  <a:schemeClr val="dk1"/>
                </a:solidFill>
                <a:latin typeface="Century Schoolbook"/>
              </a:rPr>
              <a:t>将根节点的值作为列表的第一个元素；</a:t>
            </a:r>
            <a:endParaRPr b="0" lang="de-DE" sz="13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300" spc="-1" strike="noStrike">
                <a:solidFill>
                  <a:schemeClr val="dk1"/>
                </a:solidFill>
                <a:latin typeface="Century Schoolbook"/>
              </a:rPr>
              <a:t>第二个元素是代表左子树的列表；</a:t>
            </a:r>
            <a:endParaRPr b="0" lang="de-DE" sz="13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300" spc="-1" strike="noStrike">
                <a:solidFill>
                  <a:schemeClr val="dk1"/>
                </a:solidFill>
                <a:latin typeface="Century Schoolbook"/>
              </a:rPr>
              <a:t>第三个元素是代表右子树的列表。</a:t>
            </a:r>
            <a:endParaRPr b="0" lang="de-DE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树的根节点是 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myTree[0]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，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左子树是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myTree[1]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，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右子树是 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myTree[2]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</a:rPr>
              <a:t>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1400" spc="-1" strike="noStrike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h-CN" sz="1400" spc="-1" strike="noStrike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7132680" y="2700000"/>
            <a:ext cx="2407320" cy="1800000"/>
          </a:xfrm>
          <a:prstGeom prst="rect">
            <a:avLst/>
          </a:prstGeom>
          <a:ln w="0"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290520" y="2638440"/>
            <a:ext cx="1689480" cy="1602720"/>
          </a:xfrm>
          <a:prstGeom prst="rect">
            <a:avLst/>
          </a:prstGeom>
          <a:ln w="0">
            <a:noFill/>
          </a:ln>
        </p:spPr>
      </p:pic>
      <p:sp>
        <p:nvSpPr>
          <p:cNvPr id="360" name=""/>
          <p:cNvSpPr txBox="1"/>
          <p:nvPr/>
        </p:nvSpPr>
        <p:spPr>
          <a:xfrm>
            <a:off x="2497680" y="2520000"/>
            <a:ext cx="2542320" cy="18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myTree = ['a', # </a:t>
            </a:r>
            <a:r>
              <a:rPr b="0" lang="zh-CN" sz="1100" spc="-1" strike="noStrike">
                <a:solidFill>
                  <a:srgbClr val="000000"/>
                </a:solidFill>
                <a:latin typeface="Consolas"/>
              </a:rPr>
              <a:t>根节点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['b', # </a:t>
            </a:r>
            <a:r>
              <a:rPr b="0" lang="zh-CN" sz="1100" spc="-1" strike="noStrike">
                <a:solidFill>
                  <a:srgbClr val="000000"/>
                </a:solidFill>
                <a:latin typeface="Consolas"/>
              </a:rPr>
              <a:t>左子树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['d', [], []],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['e', [], []]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],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['c', # </a:t>
            </a:r>
            <a:r>
              <a:rPr b="0" lang="zh-CN" sz="1100" spc="-1" strike="noStrike">
                <a:solidFill>
                  <a:srgbClr val="000000"/>
                </a:solidFill>
                <a:latin typeface="Consolas"/>
              </a:rPr>
              <a:t>右子树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['f' [], []],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[]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]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  <a:p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de-DE" sz="1100" spc="-1" strike="noStrike">
                <a:solidFill>
                  <a:srgbClr val="000000"/>
                </a:solidFill>
                <a:latin typeface="Consolas"/>
              </a:rPr>
              <a:t>]</a:t>
            </a:r>
            <a:endParaRPr b="0" lang="de-DE" sz="11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抽象数据类型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Abstract Data Type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，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ADT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 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04" name="Textfeld 5"/>
          <p:cNvSpPr/>
          <p:nvPr/>
        </p:nvSpPr>
        <p:spPr>
          <a:xfrm>
            <a:off x="506160" y="1864440"/>
            <a:ext cx="106084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数据类型：是指一组性质相同的值的集合及定义在此集合上的一些操作的总称。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抽象数据类型（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Abstract Data Type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，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ADT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）：是指一个数学模型及定义在该模型上的一组操作。抽象数据类型的定义仅取决于它的一组逻辑特性，而与其在计算机内部如何表示和实现无关。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抽象数据类型体现了程序设计中问题分解、抽象和信息隐藏的特性。抽象数据类型把实际生活中的问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题分解为多个规模小且容易处理的问题，然后建立一个计算机能处理的数据模型，并把每个功能模块的实现细节作为一个独立的单元，从而使具体实现过程隐藏起来。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rafik 3" descr=""/>
          <p:cNvPicPr/>
          <p:nvPr/>
        </p:nvPicPr>
        <p:blipFill>
          <a:blip r:embed="rId1"/>
          <a:stretch/>
        </p:blipFill>
        <p:spPr>
          <a:xfrm>
            <a:off x="506160" y="4100040"/>
            <a:ext cx="5423040" cy="204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算法：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解决特定问题求解步骤的描述，在计算机中表现为指令的有限序列，并且每条指令表示一个或多个操作。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08" name="Textfeld 5"/>
          <p:cNvSpPr/>
          <p:nvPr/>
        </p:nvSpPr>
        <p:spPr>
          <a:xfrm>
            <a:off x="803880" y="1739880"/>
            <a:ext cx="106084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基本特性：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输入：算法通常有输入，即要处理的数据。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输出：算法通常有输出，即处理后得到的结果。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有穷性：算法必须在有限的时间内完成。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确定性：算法必须在相同的输入下总能得到相同的输出。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可行性：算法必须是可行的，即必须能够在现实中实现。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feld 4"/>
          <p:cNvSpPr/>
          <p:nvPr/>
        </p:nvSpPr>
        <p:spPr>
          <a:xfrm>
            <a:off x="803880" y="3692160"/>
            <a:ext cx="61030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算法的评价标准包括：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正确性：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正确解决问题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效率：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合理的时间和空间内完成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简洁性：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简洁明了，易于理解和实现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0000"/>
              </a:buClr>
              <a:buFont typeface="Century Schoolbook"/>
              <a:buAutoNum type="arabicPeriod"/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可维护性：良好的可读性，易于维护和修改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线性表</a:t>
            </a:r>
            <a:r>
              <a:rPr b="0" lang="de-DE" sz="1800" spc="-1" strike="noStrike">
                <a:solidFill>
                  <a:srgbClr val="000000"/>
                </a:solidFill>
                <a:latin typeface="Century Schoolbook"/>
              </a:rPr>
              <a:t>/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列表（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</a:rPr>
              <a:t>List</a:t>
            </a: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）：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零个或多个数据元素的有限序列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12" name="Textfeld 5"/>
          <p:cNvSpPr/>
          <p:nvPr/>
        </p:nvSpPr>
        <p:spPr>
          <a:xfrm>
            <a:off x="404280" y="1913400"/>
            <a:ext cx="1035000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ADT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线性表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(List)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线性表的数据对象集合为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{a1, a2, ......, an}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其中，除第一个元素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a1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外，每一个元素有且只有一个直接前驱元素，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除了最后一个元素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an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外，每一个元素有且只有一个直接后继元素。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数据元素之间的关系是一对一的关系。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Operation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List()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创建一个空列表。它不需要参数，且会返回一个空列表。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add(item)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之前不在列表中，并向其中在</a:t>
            </a:r>
            <a:r>
              <a:rPr b="1" lang="zh-CN" sz="1200" spc="-1" strike="noStrike">
                <a:solidFill>
                  <a:schemeClr val="dk1"/>
                </a:solidFill>
                <a:latin typeface="Century Schoolbook"/>
              </a:rPr>
              <a:t>列表的开始位置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添加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。它接受一个元素作为参数，无返回值。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remove(item)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已经在列表中，并从其中移除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。它接受一个元素作为参数，并且修改列表。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search(item)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在列表中搜索元素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。它接受一个元素作为参数，并且返回布尔值。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isEmpty()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检查列表是否为空。它不需要参数，并且返回布尔值。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length()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返回列表中元素的个数。它不需要参数，并且返回一个整数。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append(item)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之前不在列表中，并在</a:t>
            </a:r>
            <a:r>
              <a:rPr b="1" lang="zh-CN" sz="1200" spc="-1" strike="noStrike">
                <a:solidFill>
                  <a:schemeClr val="dk1"/>
                </a:solidFill>
                <a:latin typeface="Century Schoolbook"/>
              </a:rPr>
              <a:t>列表的最后位置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添加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。它接受一个元素作为参数，无返回值。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index(item)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已经在列表中，并返回该元素在列表中的位置。它接受一个元素作为参数，并且返回该元素的下标。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insert(pos, item)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之前不在列表中，同时假设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pos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是合理的值，并在位置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pos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处添加元素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item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。它接受两个参数，无返回值。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pop()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假设列表不为空，并移除列表中的最后一个元素。它不需要参数，且会返回一个元素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pop(pos)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假设在指定位置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pos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存在元素，并移除该位置上的元素。它接受位置参数，且会返回一个元素。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feld 9"/>
          <p:cNvSpPr/>
          <p:nvPr/>
        </p:nvSpPr>
        <p:spPr>
          <a:xfrm>
            <a:off x="506160" y="5594040"/>
            <a:ext cx="10146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在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C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语言中，没有内置类似于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Python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中的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list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的动态数组类型。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C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语言是一种相对低级的编程语言，它提供了更基础的数据结构，例如数组。在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C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中，你可以使用数组来存储一系列相同类型的元素，但数组的大小在创建时通常是固定的，而且对于动态增长的需求，需要手动管理内存。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eck 2"/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实现无序列表：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链表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sp>
        <p:nvSpPr>
          <p:cNvPr id="116" name="Textfeld 4"/>
          <p:cNvSpPr/>
          <p:nvPr/>
        </p:nvSpPr>
        <p:spPr>
          <a:xfrm>
            <a:off x="337680" y="1925640"/>
            <a:ext cx="103150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无序列表（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unordered list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）是基于节点集合来构建的，每一个节点都通过显式的引用指向下一个节点。只要知道第一个节点的位置（第一个节点包含第一个元素），其后的每一个元素都能通过下一个引用找到。因此，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UnorderedList </a:t>
            </a: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类必须包含指向第一个节点的引用</a:t>
            </a:r>
            <a:r>
              <a:rPr b="0" lang="en-US" sz="1800" spc="-1" strike="noStrike">
                <a:solidFill>
                  <a:schemeClr val="dk1"/>
                </a:solidFill>
                <a:latin typeface="Century Schoolbook"/>
              </a:rPr>
              <a:t>.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zh-CN" sz="1800" spc="-1" strike="noStrike">
                <a:solidFill>
                  <a:schemeClr val="dk1"/>
                </a:solidFill>
                <a:latin typeface="Century Schoolbook"/>
              </a:rPr>
              <a:t>如果要访问链表中间的任何一个元素节点都需要从第一个节点开始。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rafik 6" descr=""/>
          <p:cNvPicPr/>
          <p:nvPr/>
        </p:nvPicPr>
        <p:blipFill>
          <a:blip r:embed="rId1"/>
          <a:stretch/>
        </p:blipFill>
        <p:spPr>
          <a:xfrm>
            <a:off x="494640" y="3083400"/>
            <a:ext cx="3705840" cy="1795680"/>
          </a:xfrm>
          <a:prstGeom prst="rect">
            <a:avLst/>
          </a:prstGeom>
          <a:ln w="0">
            <a:noFill/>
          </a:ln>
        </p:spPr>
      </p:pic>
      <p:sp>
        <p:nvSpPr>
          <p:cNvPr id="118" name="Textfeld 8"/>
          <p:cNvSpPr/>
          <p:nvPr/>
        </p:nvSpPr>
        <p:spPr>
          <a:xfrm>
            <a:off x="7947000" y="4660560"/>
            <a:ext cx="26280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接地符号代表指向 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None </a:t>
            </a:r>
            <a:r>
              <a:rPr b="0" lang="zh-CN" sz="1200" spc="-1" strike="noStrike">
                <a:solidFill>
                  <a:schemeClr val="dk1"/>
                </a:solidFill>
                <a:latin typeface="Century Schoolbook"/>
              </a:rPr>
              <a:t>的引用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feld 5"/>
          <p:cNvSpPr/>
          <p:nvPr/>
        </p:nvSpPr>
        <p:spPr>
          <a:xfrm>
            <a:off x="5022720" y="3168720"/>
            <a:ext cx="28461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class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Node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__init__(self, initdata):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self.data = initdata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self.next = None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getData(self):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getNext(self):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self.next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setData(self, newdata):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self.data = newdata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setNext(self, newnext):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self.next = newnext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feld 9"/>
          <p:cNvSpPr/>
          <p:nvPr/>
        </p:nvSpPr>
        <p:spPr>
          <a:xfrm>
            <a:off x="5186880" y="5419440"/>
            <a:ext cx="6102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class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UnorderedList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__init__(self):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self.head = None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feld 10"/>
          <p:cNvSpPr/>
          <p:nvPr/>
        </p:nvSpPr>
        <p:spPr>
          <a:xfrm>
            <a:off x="5186880" y="6151320"/>
            <a:ext cx="2527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isEmpty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self.head == None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feld 11"/>
          <p:cNvSpPr/>
          <p:nvPr/>
        </p:nvSpPr>
        <p:spPr>
          <a:xfrm>
            <a:off x="4163040" y="3143520"/>
            <a:ext cx="1944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节点类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feld 12"/>
          <p:cNvSpPr/>
          <p:nvPr/>
        </p:nvSpPr>
        <p:spPr>
          <a:xfrm>
            <a:off x="4200840" y="5368320"/>
            <a:ext cx="1145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无序列表类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feld 13"/>
          <p:cNvSpPr/>
          <p:nvPr/>
        </p:nvSpPr>
        <p:spPr>
          <a:xfrm>
            <a:off x="4200840" y="6117120"/>
            <a:ext cx="1145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操作</a:t>
            </a:r>
            <a:r>
              <a:rPr b="0" lang="en-US" sz="1400" spc="-1" strike="noStrike">
                <a:solidFill>
                  <a:schemeClr val="dk1"/>
                </a:solidFill>
                <a:latin typeface="Century Schoolbook"/>
              </a:rPr>
              <a:t>/</a:t>
            </a:r>
            <a:r>
              <a:rPr b="0" lang="zh-CN" sz="1400" spc="-1" strike="noStrike">
                <a:solidFill>
                  <a:schemeClr val="dk1"/>
                </a:solidFill>
                <a:latin typeface="Century Schoolbook"/>
              </a:rPr>
              <a:t>方法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rafik 15" descr=""/>
          <p:cNvPicPr/>
          <p:nvPr/>
        </p:nvPicPr>
        <p:blipFill>
          <a:blip r:embed="rId2"/>
          <a:stretch/>
        </p:blipFill>
        <p:spPr>
          <a:xfrm>
            <a:off x="7819920" y="3866760"/>
            <a:ext cx="2485080" cy="74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hteck 2"/>
          <p:cNvSpPr/>
          <p:nvPr/>
        </p:nvSpPr>
        <p:spPr>
          <a:xfrm>
            <a:off x="0" y="17798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22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实现无序列表：</a:t>
            </a:r>
            <a:br>
              <a:rPr sz="1800"/>
            </a:br>
            <a:r>
              <a:rPr b="0" lang="zh-CN" sz="1800" spc="-1" strike="noStrike">
                <a:solidFill>
                  <a:srgbClr val="000000"/>
                </a:solidFill>
                <a:latin typeface="Century Schoolbook"/>
              </a:rPr>
              <a:t>链表</a:t>
            </a:r>
            <a:endParaRPr b="0" lang="en-US" sz="1800" spc="-1" strike="noStrike">
              <a:solidFill>
                <a:schemeClr val="dk1"/>
              </a:solidFill>
              <a:latin typeface="Century Schoolbook"/>
            </a:endParaRPr>
          </a:p>
        </p:txBody>
      </p:sp>
      <p:pic>
        <p:nvPicPr>
          <p:cNvPr id="128" name="Grafik 11" descr=""/>
          <p:cNvPicPr/>
          <p:nvPr/>
        </p:nvPicPr>
        <p:blipFill>
          <a:blip r:embed="rId1"/>
          <a:stretch/>
        </p:blipFill>
        <p:spPr>
          <a:xfrm>
            <a:off x="6061320" y="1764360"/>
            <a:ext cx="4504320" cy="1385280"/>
          </a:xfrm>
          <a:prstGeom prst="rect">
            <a:avLst/>
          </a:prstGeom>
          <a:ln w="0">
            <a:noFill/>
          </a:ln>
        </p:spPr>
      </p:pic>
      <p:sp>
        <p:nvSpPr>
          <p:cNvPr id="129" name="Textfeld 13"/>
          <p:cNvSpPr/>
          <p:nvPr/>
        </p:nvSpPr>
        <p:spPr>
          <a:xfrm>
            <a:off x="602640" y="1867320"/>
            <a:ext cx="2852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add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temp = Node(item)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temp.setNext(self.head)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self.head = temp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feld 15"/>
          <p:cNvSpPr/>
          <p:nvPr/>
        </p:nvSpPr>
        <p:spPr>
          <a:xfrm>
            <a:off x="4399560" y="1872360"/>
            <a:ext cx="21715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&gt;&gt;&gt; mylist.add(31)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&gt;&gt;&gt; mylist.add(77)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&gt;&gt;&gt; mylist.add(17)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&gt;&gt;&gt; mylist.add(93)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&gt;&gt;&gt;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 mylist.add(26)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feld 17"/>
          <p:cNvSpPr/>
          <p:nvPr/>
        </p:nvSpPr>
        <p:spPr>
          <a:xfrm>
            <a:off x="602640" y="3069000"/>
            <a:ext cx="610200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length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self.head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count = 0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current != None: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count = count + 1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current.getNext()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count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rafik 19" descr=""/>
          <p:cNvPicPr/>
          <p:nvPr/>
        </p:nvPicPr>
        <p:blipFill>
          <a:blip r:embed="rId2"/>
          <a:stretch/>
        </p:blipFill>
        <p:spPr>
          <a:xfrm>
            <a:off x="6061320" y="3520440"/>
            <a:ext cx="5168160" cy="1458360"/>
          </a:xfrm>
          <a:prstGeom prst="rect">
            <a:avLst/>
          </a:prstGeom>
          <a:ln w="0">
            <a:noFill/>
          </a:ln>
        </p:spPr>
      </p:pic>
      <p:sp>
        <p:nvSpPr>
          <p:cNvPr id="133" name="Textfeld 21"/>
          <p:cNvSpPr/>
          <p:nvPr/>
        </p:nvSpPr>
        <p:spPr>
          <a:xfrm>
            <a:off x="602640" y="4453920"/>
            <a:ext cx="32806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def </a:t>
            </a:r>
            <a:r>
              <a:rPr b="1" lang="en-US" sz="1200" spc="-1" strike="noStrike">
                <a:solidFill>
                  <a:schemeClr val="dk1"/>
                </a:solidFill>
                <a:latin typeface="Century Schoolbook"/>
              </a:rPr>
              <a:t>search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(self, item):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self.head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found = False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while current != None and not found: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if current.getData() == item: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9144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found = True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else: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current = current.getNext()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marL="457200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entury Schoolbook"/>
              </a:rPr>
              <a:t>return found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Aussicht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 pitchFamily="0" charset="1"/>
        <a:ea typeface=""/>
        <a:cs typeface=""/>
      </a:majorFont>
      <a:minorFont>
        <a:latin typeface="Century Schoolbook" panose="020406040505050203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0000"/>
          </a:schemeClr>
        </a:solidFill>
        <a:solidFill>
          <a:schemeClr val="phClr">
            <a:shade val="75000"/>
          </a:schemeClr>
        </a:solidFill>
      </a:fillStyleLst>
      <a:lnStyleLst>
        <a:ln w="9525" cap="flat" cmpd="sng" algn="ctr">
          <a:prstDash val="solid"/>
        </a:ln>
        <a:ln w="13970" cap="flat" cmpd="sng" algn="ctr">
          <a:prstDash val="solid"/>
        </a:ln>
        <a:ln w="1714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4000"/>
                <a:shade val="98000"/>
                <a:lumMod val="102000"/>
              </a:schemeClr>
            </a:gs>
            <a:gs pos="100000">
              <a:schemeClr val="phClr">
                <a:tint val="98000"/>
                <a:shade val="78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295</TotalTime>
  <Application>LibreOffice/7.6.4.1$Windows_X86_64 LibreOffice_project/e19e193f88cd6c0525a17fb7a176ed8e6a3e2aa1</Application>
  <AppVersion>15.0000</AppVersion>
  <Words>7288</Words>
  <Paragraphs>645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2024-01-30T06:52:05Z</dcterms:created>
  <dc:creator>Zhang Chao (BEG/ESF3)</dc:creator>
  <dc:description/>
  <dc:language>de-DE</dc:language>
  <cp:lastModifiedBy/>
  <dcterms:modified xsi:type="dcterms:W3CDTF">2024-02-16T22:14:12Z</dcterms:modified>
  <cp:revision>59</cp:revision>
  <dc:subject/>
  <dc:title>DSA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38</vt:i4>
  </property>
</Properties>
</file>